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8.xml" ContentType="application/inkml+xml"/>
  <Override PartName="/ppt/ink/ink9.xml" ContentType="application/inkml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80"/>
  </p:notesMasterIdLst>
  <p:sldIdLst>
    <p:sldId id="256" r:id="rId2"/>
    <p:sldId id="356" r:id="rId3"/>
    <p:sldId id="260" r:id="rId4"/>
    <p:sldId id="293" r:id="rId5"/>
    <p:sldId id="294" r:id="rId6"/>
    <p:sldId id="357" r:id="rId7"/>
    <p:sldId id="285" r:id="rId8"/>
    <p:sldId id="292" r:id="rId9"/>
    <p:sldId id="289" r:id="rId10"/>
    <p:sldId id="288" r:id="rId11"/>
    <p:sldId id="290" r:id="rId12"/>
    <p:sldId id="287" r:id="rId13"/>
    <p:sldId id="299" r:id="rId14"/>
    <p:sldId id="279" r:id="rId15"/>
    <p:sldId id="284" r:id="rId16"/>
    <p:sldId id="280" r:id="rId17"/>
    <p:sldId id="281" r:id="rId18"/>
    <p:sldId id="296" r:id="rId19"/>
    <p:sldId id="295" r:id="rId20"/>
    <p:sldId id="297" r:id="rId21"/>
    <p:sldId id="262" r:id="rId22"/>
    <p:sldId id="352" r:id="rId23"/>
    <p:sldId id="354" r:id="rId24"/>
    <p:sldId id="355" r:id="rId25"/>
    <p:sldId id="312" r:id="rId26"/>
    <p:sldId id="335" r:id="rId27"/>
    <p:sldId id="339" r:id="rId28"/>
    <p:sldId id="343" r:id="rId29"/>
    <p:sldId id="349" r:id="rId30"/>
    <p:sldId id="334" r:id="rId31"/>
    <p:sldId id="308" r:id="rId32"/>
    <p:sldId id="329" r:id="rId33"/>
    <p:sldId id="304" r:id="rId34"/>
    <p:sldId id="347" r:id="rId35"/>
    <p:sldId id="348" r:id="rId36"/>
    <p:sldId id="307" r:id="rId37"/>
    <p:sldId id="324" r:id="rId38"/>
    <p:sldId id="302" r:id="rId39"/>
    <p:sldId id="306" r:id="rId40"/>
    <p:sldId id="336" r:id="rId41"/>
    <p:sldId id="314" r:id="rId42"/>
    <p:sldId id="337" r:id="rId43"/>
    <p:sldId id="317" r:id="rId44"/>
    <p:sldId id="330" r:id="rId45"/>
    <p:sldId id="305" r:id="rId46"/>
    <p:sldId id="316" r:id="rId47"/>
    <p:sldId id="315" r:id="rId48"/>
    <p:sldId id="323" r:id="rId49"/>
    <p:sldId id="346" r:id="rId50"/>
    <p:sldId id="344" r:id="rId51"/>
    <p:sldId id="345" r:id="rId52"/>
    <p:sldId id="310" r:id="rId53"/>
    <p:sldId id="331" r:id="rId54"/>
    <p:sldId id="311" r:id="rId55"/>
    <p:sldId id="333" r:id="rId56"/>
    <p:sldId id="341" r:id="rId57"/>
    <p:sldId id="350" r:id="rId58"/>
    <p:sldId id="322" r:id="rId59"/>
    <p:sldId id="309" r:id="rId60"/>
    <p:sldId id="325" r:id="rId61"/>
    <p:sldId id="327" r:id="rId62"/>
    <p:sldId id="303" r:id="rId63"/>
    <p:sldId id="328" r:id="rId64"/>
    <p:sldId id="340" r:id="rId65"/>
    <p:sldId id="326" r:id="rId66"/>
    <p:sldId id="342" r:id="rId67"/>
    <p:sldId id="318" r:id="rId68"/>
    <p:sldId id="320" r:id="rId69"/>
    <p:sldId id="319" r:id="rId70"/>
    <p:sldId id="321" r:id="rId71"/>
    <p:sldId id="338" r:id="rId72"/>
    <p:sldId id="298" r:id="rId73"/>
    <p:sldId id="300" r:id="rId74"/>
    <p:sldId id="301" r:id="rId75"/>
    <p:sldId id="270" r:id="rId76"/>
    <p:sldId id="286" r:id="rId77"/>
    <p:sldId id="291" r:id="rId78"/>
    <p:sldId id="282" r:id="rId79"/>
  </p:sldIdLst>
  <p:sldSz cx="9144000" cy="5143500" type="screen16x9"/>
  <p:notesSz cx="6858000" cy="9144000"/>
  <p:embeddedFontLst>
    <p:embeddedFont>
      <p:font typeface="Scratch3" panose="02000503000000000000" pitchFamily="2" charset="0"/>
      <p:regular r:id="rId81"/>
    </p:embeddedFont>
    <p:embeddedFont>
      <p:font typeface="Source Sans Pro" panose="020B0503030403020204" pitchFamily="34" charset="0"/>
      <p:regular r:id="rId82"/>
      <p:bold r:id="rId83"/>
      <p:italic r:id="rId84"/>
      <p:boldItalic r:id="rId85"/>
    </p:embeddedFont>
    <p:embeddedFont>
      <p:font typeface="Source Sans Pro Light" panose="020B0403030403020204" pitchFamily="34" charset="0"/>
      <p:regular r:id="rId86"/>
      <p:bold r:id="rId87"/>
      <p:italic r:id="rId88"/>
      <p:boldItalic r:id="rId89"/>
    </p:embeddedFont>
    <p:embeddedFont>
      <p:font typeface="Source Sans Pro SemiBold" panose="020B0603030403020204" pitchFamily="34" charset="0"/>
      <p:regular r:id="rId90"/>
      <p:bold r:id="rId91"/>
      <p:italic r:id="rId92"/>
      <p:boldItalic r:id="rId9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0DCEF5D-2627-46F9-A4AE-4A896561DBA0}">
          <p14:sldIdLst>
            <p14:sldId id="256"/>
            <p14:sldId id="356"/>
          </p14:sldIdLst>
        </p14:section>
        <p14:section name="Working With Me" id="{CE289E7E-E481-4F10-B398-FD42806DB1E7}">
          <p14:sldIdLst>
            <p14:sldId id="260"/>
            <p14:sldId id="293"/>
            <p14:sldId id="294"/>
            <p14:sldId id="357"/>
            <p14:sldId id="285"/>
            <p14:sldId id="292"/>
            <p14:sldId id="289"/>
            <p14:sldId id="288"/>
            <p14:sldId id="290"/>
            <p14:sldId id="287"/>
            <p14:sldId id="299"/>
            <p14:sldId id="279"/>
            <p14:sldId id="284"/>
            <p14:sldId id="280"/>
            <p14:sldId id="281"/>
            <p14:sldId id="296"/>
            <p14:sldId id="295"/>
            <p14:sldId id="297"/>
          </p14:sldIdLst>
        </p14:section>
        <p14:section name="LangTech" id="{577B2AC6-1554-4AD3-A66E-E4DF03FAB3FC}">
          <p14:sldIdLst>
            <p14:sldId id="262"/>
            <p14:sldId id="352"/>
            <p14:sldId id="354"/>
            <p14:sldId id="355"/>
          </p14:sldIdLst>
        </p14:section>
        <p14:section name="FoundTech" id="{B7891450-A067-4F17-BE75-9762CA4979F3}">
          <p14:sldIdLst>
            <p14:sldId id="312"/>
            <p14:sldId id="335"/>
            <p14:sldId id="339"/>
            <p14:sldId id="343"/>
            <p14:sldId id="349"/>
            <p14:sldId id="334"/>
          </p14:sldIdLst>
        </p14:section>
        <p14:section name="Translation" id="{141F1769-4F4D-464C-BC1D-9853CC9B4189}">
          <p14:sldIdLst>
            <p14:sldId id="308"/>
            <p14:sldId id="329"/>
            <p14:sldId id="304"/>
            <p14:sldId id="347"/>
            <p14:sldId id="348"/>
            <p14:sldId id="307"/>
            <p14:sldId id="324"/>
            <p14:sldId id="302"/>
            <p14:sldId id="306"/>
            <p14:sldId id="336"/>
            <p14:sldId id="314"/>
            <p14:sldId id="337"/>
            <p14:sldId id="317"/>
            <p14:sldId id="330"/>
            <p14:sldId id="305"/>
            <p14:sldId id="316"/>
            <p14:sldId id="315"/>
            <p14:sldId id="323"/>
          </p14:sldIdLst>
        </p14:section>
        <p14:section name="Publishing" id="{57F91748-899A-45B9-A517-DC8A32C8ABCC}">
          <p14:sldIdLst>
            <p14:sldId id="346"/>
            <p14:sldId id="344"/>
            <p14:sldId id="345"/>
          </p14:sldIdLst>
        </p14:section>
        <p14:section name="Literacy" id="{FD7D2CF2-434F-4E31-929A-C67F5786DBEB}">
          <p14:sldIdLst>
            <p14:sldId id="310"/>
            <p14:sldId id="331"/>
            <p14:sldId id="311"/>
            <p14:sldId id="333"/>
            <p14:sldId id="341"/>
            <p14:sldId id="350"/>
            <p14:sldId id="322"/>
          </p14:sldIdLst>
        </p14:section>
        <p14:section name="Linguistics" id="{1B0E1C0D-43D5-4F7E-9F45-4897CF666B8F}">
          <p14:sldIdLst>
            <p14:sldId id="309"/>
            <p14:sldId id="325"/>
            <p14:sldId id="327"/>
            <p14:sldId id="303"/>
            <p14:sldId id="328"/>
            <p14:sldId id="340"/>
            <p14:sldId id="326"/>
            <p14:sldId id="342"/>
            <p14:sldId id="318"/>
          </p14:sldIdLst>
        </p14:section>
        <p14:section name="Survey" id="{B63669D8-35D9-4DE7-BF14-E67F7570572A}">
          <p14:sldIdLst>
            <p14:sldId id="320"/>
            <p14:sldId id="319"/>
            <p14:sldId id="321"/>
          </p14:sldIdLst>
        </p14:section>
        <p14:section name="LangDoc" id="{24EDB1E5-6F0D-427C-BE82-A26BC567D749}">
          <p14:sldIdLst>
            <p14:sldId id="338"/>
            <p14:sldId id="298"/>
            <p14:sldId id="300"/>
            <p14:sldId id="301"/>
          </p14:sldIdLst>
        </p14:section>
        <p14:section name="Junk" id="{0166A16F-8293-4EE8-BD21-F6063766DE23}">
          <p14:sldIdLst>
            <p14:sldId id="270"/>
            <p14:sldId id="286"/>
            <p14:sldId id="29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" initials="M" lastIdx="1" clrIdx="0">
    <p:extLst>
      <p:ext uri="{19B8F6BF-5375-455C-9EA6-DF929625EA0E}">
        <p15:presenceInfo xmlns:p15="http://schemas.microsoft.com/office/powerpoint/2012/main" userId="87c1eaf939924dc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46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4" autoAdjust="0"/>
    <p:restoredTop sz="79743" autoAdjust="0"/>
  </p:normalViewPr>
  <p:slideViewPr>
    <p:cSldViewPr snapToGrid="0">
      <p:cViewPr varScale="1">
        <p:scale>
          <a:sx n="127" d="100"/>
          <a:sy n="127" d="100"/>
        </p:scale>
        <p:origin x="456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571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90" Type="http://schemas.openxmlformats.org/officeDocument/2006/relationships/font" Target="fonts/font10.fntdata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93" Type="http://schemas.openxmlformats.org/officeDocument/2006/relationships/font" Target="fonts/font13.fntdata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ropbox\Cameroon\Half-Day\2021\Eff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ropbox\Cameroon\Half-Day\2021\Effor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ropbox\Cameroon\Half-Day\2021\Effo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3648293963254E-2"/>
          <c:y val="7.6076100061037433E-2"/>
          <c:w val="0.88386351706036748"/>
          <c:h val="0.80350990471098016"/>
        </c:manualLayout>
      </c:layout>
      <c:scatterChart>
        <c:scatterStyle val="lineMarker"/>
        <c:varyColors val="0"/>
        <c:ser>
          <c:idx val="2"/>
          <c:order val="2"/>
          <c:tx>
            <c:strRef>
              <c:f>Sheet1!$D$2</c:f>
              <c:strCache>
                <c:ptCount val="1"/>
                <c:pt idx="0">
                  <c:v>Working With Me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Sheet1!$A$3:$A$93</c:f>
              <c:numCache>
                <c:formatCode>General</c:formatCode>
                <c:ptCount val="9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90</c:v>
                </c:pt>
                <c:pt idx="87">
                  <c:v>95</c:v>
                </c:pt>
                <c:pt idx="88">
                  <c:v>100</c:v>
                </c:pt>
                <c:pt idx="89">
                  <c:v>101</c:v>
                </c:pt>
                <c:pt idx="90">
                  <c:v>110</c:v>
                </c:pt>
              </c:numCache>
            </c:numRef>
          </c:xVal>
          <c:yVal>
            <c:numRef>
              <c:f>Sheet1!$D$3:$D$93</c:f>
              <c:numCache>
                <c:formatCode>General</c:formatCode>
                <c:ptCount val="91"/>
                <c:pt idx="0">
                  <c:v>0</c:v>
                </c:pt>
                <c:pt idx="1">
                  <c:v>5</c:v>
                </c:pt>
                <c:pt idx="2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9</c:v>
                </c:pt>
                <c:pt idx="8">
                  <c:v>8</c:v>
                </c:pt>
                <c:pt idx="17">
                  <c:v>7</c:v>
                </c:pt>
                <c:pt idx="21">
                  <c:v>8</c:v>
                </c:pt>
                <c:pt idx="28">
                  <c:v>8</c:v>
                </c:pt>
                <c:pt idx="34">
                  <c:v>0</c:v>
                </c:pt>
                <c:pt idx="8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B2F-445C-83E0-269364374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4188560"/>
        <c:axId val="40724084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Sheet1!$B$2</c15:sqref>
                        </c15:formulaRef>
                      </c:ext>
                    </c:extLst>
                    <c:strCache>
                      <c:ptCount val="1"/>
                      <c:pt idx="0">
                        <c:v>Deadline (Working Alone)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Sheet1!$B$3:$B$93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6</c:v>
                      </c:pt>
                      <c:pt idx="2">
                        <c:v>7</c:v>
                      </c:pt>
                      <c:pt idx="3">
                        <c:v>5</c:v>
                      </c:pt>
                      <c:pt idx="4">
                        <c:v>3</c:v>
                      </c:pt>
                      <c:pt idx="5">
                        <c:v>0</c:v>
                      </c:pt>
                      <c:pt idx="25">
                        <c:v>0</c:v>
                      </c:pt>
                      <c:pt idx="27">
                        <c:v>9</c:v>
                      </c:pt>
                      <c:pt idx="29">
                        <c:v>0</c:v>
                      </c:pt>
                      <c:pt idx="35">
                        <c:v>0</c:v>
                      </c:pt>
                      <c:pt idx="37">
                        <c:v>3</c:v>
                      </c:pt>
                      <c:pt idx="39">
                        <c:v>4</c:v>
                      </c:pt>
                      <c:pt idx="41">
                        <c:v>0</c:v>
                      </c:pt>
                      <c:pt idx="70">
                        <c:v>0</c:v>
                      </c:pt>
                      <c:pt idx="71">
                        <c:v>1</c:v>
                      </c:pt>
                      <c:pt idx="72">
                        <c:v>2</c:v>
                      </c:pt>
                      <c:pt idx="78">
                        <c:v>3</c:v>
                      </c:pt>
                      <c:pt idx="85">
                        <c:v>8</c:v>
                      </c:pt>
                      <c:pt idx="86">
                        <c:v>9</c:v>
                      </c:pt>
                      <c:pt idx="87">
                        <c:v>9</c:v>
                      </c:pt>
                      <c:pt idx="88">
                        <c:v>12</c:v>
                      </c:pt>
                      <c:pt idx="89">
                        <c:v>0</c:v>
                      </c:pt>
                      <c:pt idx="90">
                        <c:v>0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9B2F-445C-83E0-269364374961}"/>
                  </c:ext>
                </c:extLst>
              </c15:ser>
            </c15:filteredScatterSeries>
            <c15:filteredScatterSeries>
              <c15:ser>
                <c:idx val="0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</c15:sqref>
                        </c15:formulaRef>
                      </c:ext>
                    </c:extLst>
                    <c:strCache>
                      <c:ptCount val="1"/>
                      <c:pt idx="0">
                        <c:v>No Deadline (Working Alone)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Sheet1!$C$3:$C$93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3</c:v>
                      </c:pt>
                      <c:pt idx="2">
                        <c:v>4</c:v>
                      </c:pt>
                      <c:pt idx="3">
                        <c:v>5</c:v>
                      </c:pt>
                      <c:pt idx="4">
                        <c:v>4</c:v>
                      </c:pt>
                      <c:pt idx="6">
                        <c:v>2</c:v>
                      </c:pt>
                      <c:pt idx="7">
                        <c:v>0</c:v>
                      </c:pt>
                      <c:pt idx="45">
                        <c:v>0</c:v>
                      </c:pt>
                      <c:pt idx="47">
                        <c:v>2</c:v>
                      </c:pt>
                      <c:pt idx="49">
                        <c:v>0</c:v>
                      </c:pt>
                      <c:pt idx="88">
                        <c:v>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B2F-445C-83E0-269364374961}"/>
                  </c:ext>
                </c:extLst>
              </c15:ser>
            </c15:filteredScatterSeries>
          </c:ext>
        </c:extLst>
      </c:scatterChart>
      <c:valAx>
        <c:axId val="664188560"/>
        <c:scaling>
          <c:orientation val="minMax"/>
          <c:max val="1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Elapsed</a:t>
                </a:r>
                <a:r>
                  <a:rPr lang="en-US" baseline="0" dirty="0"/>
                  <a:t> Time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40848"/>
        <c:crosses val="autoZero"/>
        <c:crossBetween val="midCat"/>
        <c:majorUnit val="10"/>
      </c:valAx>
      <c:valAx>
        <c:axId val="4072408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Effort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188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3648293963254E-2"/>
          <c:y val="7.6076100061037433E-2"/>
          <c:w val="0.88386351706036748"/>
          <c:h val="0.78749388364549866"/>
        </c:manualLayout>
      </c:layout>
      <c:scatterChart>
        <c:scatterStyle val="lineMarker"/>
        <c:varyColors val="0"/>
        <c:ser>
          <c:idx val="1"/>
          <c:order val="0"/>
          <c:tx>
            <c:strRef>
              <c:f>Sheet1!$B$2</c:f>
              <c:strCache>
                <c:ptCount val="1"/>
                <c:pt idx="0">
                  <c:v>Deadline (Working Alone)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Sheet1!$A$3:$A$93</c:f>
              <c:numCache>
                <c:formatCode>General</c:formatCode>
                <c:ptCount val="9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90</c:v>
                </c:pt>
                <c:pt idx="87">
                  <c:v>95</c:v>
                </c:pt>
                <c:pt idx="88">
                  <c:v>100</c:v>
                </c:pt>
                <c:pt idx="89">
                  <c:v>101</c:v>
                </c:pt>
                <c:pt idx="90">
                  <c:v>110</c:v>
                </c:pt>
              </c:numCache>
            </c:numRef>
          </c:xVal>
          <c:yVal>
            <c:numRef>
              <c:f>Sheet1!$B$3:$B$93</c:f>
              <c:numCache>
                <c:formatCode>General</c:formatCode>
                <c:ptCount val="91"/>
                <c:pt idx="0">
                  <c:v>0</c:v>
                </c:pt>
                <c:pt idx="1">
                  <c:v>6</c:v>
                </c:pt>
                <c:pt idx="2">
                  <c:v>7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25">
                  <c:v>0</c:v>
                </c:pt>
                <c:pt idx="27">
                  <c:v>9</c:v>
                </c:pt>
                <c:pt idx="29">
                  <c:v>0</c:v>
                </c:pt>
                <c:pt idx="35">
                  <c:v>0</c:v>
                </c:pt>
                <c:pt idx="37">
                  <c:v>3</c:v>
                </c:pt>
                <c:pt idx="39">
                  <c:v>4</c:v>
                </c:pt>
                <c:pt idx="41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2</c:v>
                </c:pt>
                <c:pt idx="78">
                  <c:v>3</c:v>
                </c:pt>
                <c:pt idx="85">
                  <c:v>8</c:v>
                </c:pt>
                <c:pt idx="86">
                  <c:v>9</c:v>
                </c:pt>
                <c:pt idx="87">
                  <c:v>9</c:v>
                </c:pt>
                <c:pt idx="88">
                  <c:v>12</c:v>
                </c:pt>
                <c:pt idx="89">
                  <c:v>0</c:v>
                </c:pt>
                <c:pt idx="9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17A-41AE-86F5-0FF93241A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4188560"/>
        <c:axId val="407240848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Sheet1!$C$2</c15:sqref>
                        </c15:formulaRef>
                      </c:ext>
                    </c:extLst>
                    <c:strCache>
                      <c:ptCount val="1"/>
                      <c:pt idx="0">
                        <c:v>No Deadline (Working Alone)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Sheet1!$C$3:$C$93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3</c:v>
                      </c:pt>
                      <c:pt idx="2">
                        <c:v>4</c:v>
                      </c:pt>
                      <c:pt idx="3">
                        <c:v>5</c:v>
                      </c:pt>
                      <c:pt idx="4">
                        <c:v>4</c:v>
                      </c:pt>
                      <c:pt idx="6">
                        <c:v>2</c:v>
                      </c:pt>
                      <c:pt idx="7">
                        <c:v>0</c:v>
                      </c:pt>
                      <c:pt idx="45">
                        <c:v>0</c:v>
                      </c:pt>
                      <c:pt idx="47">
                        <c:v>2</c:v>
                      </c:pt>
                      <c:pt idx="49">
                        <c:v>0</c:v>
                      </c:pt>
                      <c:pt idx="88">
                        <c:v>0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217A-41AE-86F5-0FF93241A44F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</c15:sqref>
                        </c15:formulaRef>
                      </c:ext>
                    </c:extLst>
                    <c:strCache>
                      <c:ptCount val="1"/>
                      <c:pt idx="0">
                        <c:v>Working With Me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Sheet1!$D$3:$D$93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5</c:v>
                      </c:pt>
                      <c:pt idx="2">
                        <c:v>6</c:v>
                      </c:pt>
                      <c:pt idx="4">
                        <c:v>7</c:v>
                      </c:pt>
                      <c:pt idx="5">
                        <c:v>8</c:v>
                      </c:pt>
                      <c:pt idx="6">
                        <c:v>9</c:v>
                      </c:pt>
                      <c:pt idx="7">
                        <c:v>9</c:v>
                      </c:pt>
                      <c:pt idx="8">
                        <c:v>8</c:v>
                      </c:pt>
                      <c:pt idx="17">
                        <c:v>7</c:v>
                      </c:pt>
                      <c:pt idx="21">
                        <c:v>8</c:v>
                      </c:pt>
                      <c:pt idx="28">
                        <c:v>8</c:v>
                      </c:pt>
                      <c:pt idx="34">
                        <c:v>0</c:v>
                      </c:pt>
                      <c:pt idx="88">
                        <c:v>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217A-41AE-86F5-0FF93241A44F}"/>
                  </c:ext>
                </c:extLst>
              </c15:ser>
            </c15:filteredScatterSeries>
          </c:ext>
        </c:extLst>
      </c:scatterChart>
      <c:valAx>
        <c:axId val="664188560"/>
        <c:scaling>
          <c:orientation val="minMax"/>
          <c:max val="1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Elapsed</a:t>
                </a:r>
                <a:r>
                  <a:rPr lang="en-US" baseline="0" dirty="0"/>
                  <a:t> Time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40848"/>
        <c:crosses val="autoZero"/>
        <c:crossBetween val="midCat"/>
        <c:majorUnit val="10"/>
      </c:valAx>
      <c:valAx>
        <c:axId val="4072408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Effort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188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3648293963254E-2"/>
          <c:y val="6.4064084261926266E-2"/>
          <c:w val="0.88386351706036748"/>
          <c:h val="0.83153794157557293"/>
        </c:manualLayout>
      </c:layout>
      <c:scatterChart>
        <c:scatterStyle val="lineMarker"/>
        <c:varyColors val="0"/>
        <c:ser>
          <c:idx val="0"/>
          <c:order val="1"/>
          <c:tx>
            <c:strRef>
              <c:f>Sheet1!$C$2</c:f>
              <c:strCache>
                <c:ptCount val="1"/>
                <c:pt idx="0">
                  <c:v>No Deadline (Working Alone)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Sheet1!$A$3:$A$93</c:f>
              <c:numCache>
                <c:formatCode>General</c:formatCode>
                <c:ptCount val="9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90</c:v>
                </c:pt>
                <c:pt idx="87">
                  <c:v>95</c:v>
                </c:pt>
                <c:pt idx="88">
                  <c:v>100</c:v>
                </c:pt>
                <c:pt idx="89">
                  <c:v>101</c:v>
                </c:pt>
                <c:pt idx="90">
                  <c:v>110</c:v>
                </c:pt>
              </c:numCache>
            </c:numRef>
          </c:xVal>
          <c:yVal>
            <c:numRef>
              <c:f>Sheet1!$C$3:$C$93</c:f>
              <c:numCache>
                <c:formatCode>General</c:formatCode>
                <c:ptCount val="91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6">
                  <c:v>2</c:v>
                </c:pt>
                <c:pt idx="7">
                  <c:v>0</c:v>
                </c:pt>
                <c:pt idx="45">
                  <c:v>0</c:v>
                </c:pt>
                <c:pt idx="47">
                  <c:v>2</c:v>
                </c:pt>
                <c:pt idx="49">
                  <c:v>0</c:v>
                </c:pt>
                <c:pt idx="8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680-4981-96D0-4B4731DCA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4188560"/>
        <c:axId val="40724084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Sheet1!$B$2</c15:sqref>
                        </c15:formulaRef>
                      </c:ext>
                    </c:extLst>
                    <c:strCache>
                      <c:ptCount val="1"/>
                      <c:pt idx="0">
                        <c:v>Deadline (Working Alone)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Sheet1!$B$3:$B$93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6</c:v>
                      </c:pt>
                      <c:pt idx="2">
                        <c:v>7</c:v>
                      </c:pt>
                      <c:pt idx="3">
                        <c:v>5</c:v>
                      </c:pt>
                      <c:pt idx="4">
                        <c:v>3</c:v>
                      </c:pt>
                      <c:pt idx="5">
                        <c:v>0</c:v>
                      </c:pt>
                      <c:pt idx="25">
                        <c:v>0</c:v>
                      </c:pt>
                      <c:pt idx="27">
                        <c:v>9</c:v>
                      </c:pt>
                      <c:pt idx="29">
                        <c:v>0</c:v>
                      </c:pt>
                      <c:pt idx="35">
                        <c:v>0</c:v>
                      </c:pt>
                      <c:pt idx="37">
                        <c:v>3</c:v>
                      </c:pt>
                      <c:pt idx="39">
                        <c:v>4</c:v>
                      </c:pt>
                      <c:pt idx="41">
                        <c:v>0</c:v>
                      </c:pt>
                      <c:pt idx="70">
                        <c:v>0</c:v>
                      </c:pt>
                      <c:pt idx="71">
                        <c:v>1</c:v>
                      </c:pt>
                      <c:pt idx="72">
                        <c:v>2</c:v>
                      </c:pt>
                      <c:pt idx="78">
                        <c:v>3</c:v>
                      </c:pt>
                      <c:pt idx="85">
                        <c:v>8</c:v>
                      </c:pt>
                      <c:pt idx="86">
                        <c:v>9</c:v>
                      </c:pt>
                      <c:pt idx="87">
                        <c:v>9</c:v>
                      </c:pt>
                      <c:pt idx="88">
                        <c:v>12</c:v>
                      </c:pt>
                      <c:pt idx="89">
                        <c:v>0</c:v>
                      </c:pt>
                      <c:pt idx="90">
                        <c:v>0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1-2680-4981-96D0-4B4731DCA43E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Sheet1!$D$2</c15:sqref>
                        </c15:formulaRef>
                      </c:ext>
                    </c:extLst>
                    <c:strCache>
                      <c:ptCount val="1"/>
                      <c:pt idx="0">
                        <c:v>Working With Me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90</c:v>
                      </c:pt>
                      <c:pt idx="87">
                        <c:v>95</c:v>
                      </c:pt>
                      <c:pt idx="88">
                        <c:v>100</c:v>
                      </c:pt>
                      <c:pt idx="89">
                        <c:v>101</c:v>
                      </c:pt>
                      <c:pt idx="90">
                        <c:v>110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Sheet1!$D$3:$D$93</c15:sqref>
                        </c15:formulaRef>
                      </c:ext>
                    </c:extLst>
                    <c:numCache>
                      <c:formatCode>General</c:formatCode>
                      <c:ptCount val="91"/>
                      <c:pt idx="0">
                        <c:v>0</c:v>
                      </c:pt>
                      <c:pt idx="1">
                        <c:v>5</c:v>
                      </c:pt>
                      <c:pt idx="2">
                        <c:v>6</c:v>
                      </c:pt>
                      <c:pt idx="4">
                        <c:v>7</c:v>
                      </c:pt>
                      <c:pt idx="5">
                        <c:v>8</c:v>
                      </c:pt>
                      <c:pt idx="6">
                        <c:v>9</c:v>
                      </c:pt>
                      <c:pt idx="7">
                        <c:v>9</c:v>
                      </c:pt>
                      <c:pt idx="8">
                        <c:v>8</c:v>
                      </c:pt>
                      <c:pt idx="17">
                        <c:v>7</c:v>
                      </c:pt>
                      <c:pt idx="21">
                        <c:v>8</c:v>
                      </c:pt>
                      <c:pt idx="28">
                        <c:v>8</c:v>
                      </c:pt>
                      <c:pt idx="34">
                        <c:v>0</c:v>
                      </c:pt>
                      <c:pt idx="88">
                        <c:v>0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2680-4981-96D0-4B4731DCA43E}"/>
                  </c:ext>
                </c:extLst>
              </c15:ser>
            </c15:filteredScatterSeries>
          </c:ext>
        </c:extLst>
      </c:scatterChart>
      <c:valAx>
        <c:axId val="664188560"/>
        <c:scaling>
          <c:orientation val="minMax"/>
          <c:max val="1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Elapsed</a:t>
                </a:r>
                <a:r>
                  <a:rPr lang="en-US" baseline="0" dirty="0"/>
                  <a:t> Time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240848"/>
        <c:crosses val="autoZero"/>
        <c:crossBetween val="midCat"/>
        <c:majorUnit val="10"/>
      </c:valAx>
      <c:valAx>
        <c:axId val="4072408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Effort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1885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2:43.492"/>
    </inkml:context>
    <inkml:brush xml:id="br0">
      <inkml:brushProperty name="width" value="0.07056" units="cm"/>
      <inkml:brushProperty name="height" value="0.07056" units="cm"/>
      <inkml:brushProperty name="color" value="#E71224"/>
    </inkml:brush>
  </inkml:definitions>
  <inkml:trace contextRef="#ctx0" brushRef="#br0">1304 438 3873,'0'-3'143,"0"0"0,0 1 0,0-1 1,0 0-1,0 0 0,-1 1 0,1-1 0,-1 0 1,0 1-1,0-1 0,0 1 0,0-1 0,0 1 0,0-1 1,-1 1-1,1 0 0,-1-1 0,0 1 0,1 0 1,-1 0-1,0 0 0,0 1 0,-4-3 0,-20-20 1378,-15-19-1298,36 35-213,-1 0 1,-1 0-1,1 1 1,-1 0 0,0 0-1,-1 1 1,0 0-1,0 0 1,0 1 0,0 0-1,-1 0 1,0 1 0,0 0-1,0 1 1,0 0-1,-1 0 1,1 1 0,-1 0-1,0 1 1,1 0-1,-18 1 1,3 1 77,-1 1 0,1 2 1,0 0-1,0 1 0,0 2 0,1 0 1,0 2-1,0 1 0,1 0 0,0 2 1,-27 18-1,8 2-17,0 1 0,3 3 1,0 0-1,-42 56 0,-1-3 206,57-67-142,2 1 0,0 2-1,2 0 1,1 1 0,0 1 0,-24 51-1,-14 55 328,27-72-362,4 1-1,2 2 1,3 0-1,2 2 1,-17 123-1,34-154-57,2-1-1,1 1 1,2 0-1,1-1 1,1 0-1,2 0 1,2 0 0,1-1-1,2 0 1,16 33-1,-7-25-23,2 0 0,2-1-1,1-1 1,2-1 0,2-2 0,68 64 0,-50-60-10,2-2 0,1-2 0,1-2 0,2-3 0,92 38 0,-35-25 6,231 57 0,-274-87 39,2-2 0,0-3 0,0-4 0,0-3 1,1-2-1,-1-4 0,0-3 0,0-3 0,96-26 1,-132 26 13,0-2 1,-1 0 0,0-3 0,-1 0 0,-1-2-1,0-2 1,-2 0 0,0-3 0,-1 0 0,29-30-1,-20 12 25,-3-1-1,-1-2 0,-2-1 0,-3-1 1,-1-2-1,21-51 0,-12 20-43,-5-2 0,-2 0-1,31-153 1,-52 189 3,-2-2-1,-1 1 1,-3-1 0,-2 1-1,-2-1 1,-1 1 0,-3 0-1,-22-86 1,17 93 37,-23-77 287,-84-190-1,102 272-308,-2 0 0,-1 1 0,-1 1 0,-2 0 0,-1 2 0,-1 1 0,-2 1 0,0 1 0,-2 1 0,-30-21 0,1 10-67,-2 2 0,-1 3 0,-1 2 0,-2 3 0,-89-24 0,70 29-1925,-164-21 0,118 34 735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2:43.493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1297 121 6633,'-31'-37'6288,"29"33"-6125,0-1 0,-1 1 0,-1 0 0,1 0 0,-1 0 0,0 0 0,0 0 0,-1 0 0,-4-3 0,-2 2-187,0 1 0,-1-1-1,1 1 1,-1 1 0,-1-1 0,1 1 0,-1 0-1,0 1 1,0 0 0,0 0 0,0 1-1,0 0 1,0 1 0,-1-1 0,1 2 0,0-1-1,-1 1 1,1 0 0,0 1 0,0 0-1,-20 5 1,-12 3-176,1 1 0,0 1 1,1 2-1,-68 28 0,66-21 252,1 1 0,2 1-1,1 2 1,2 0 0,2 1 0,2 2 0,1 0 0,-42 50 0,34-30 91,5 2 0,2 0 0,4 1 1,-36 99-1,55-117-130,3 1-1,2 0 1,3 0 0,2 0 0,9 64 0,-4-82 6,1 1 0,2-1 0,0-1 0,1 1 0,2-1 0,0 0 0,2 0 0,0 0-1,2-1 1,0 0 0,2-1 0,0 0 0,1 0 0,26 15 0,31 9-2,1-2-1,96 33 0,-148-61 6,0 0 0,1-1-1,0-1 1,0 0-1,1 0 1,0-2 0,0 0-1,49 2 1,13-4 123,108-7 1,-9 0-57,-78 9-109,190 22 0,-200-15 10,0-1 0,145-1 0,-217-9 47,-1-1 0,1-1 1,-1 0-1,0-1 0,0-1 1,-1 0-1,0-1 0,0 0 1,22-10-1,-15 5 144,0-1 1,-2-2-1,0 1 0,-1-2 1,42-30-1,-54 30-131,-1 0-1,-1-1 1,-1 0-1,-1-1 1,-2 1-1,-1-1 1,6-19-1,6-8 45,-9 16 55,-2-1 1,-2 1 0,-2-1 0,-2 0 0,-1 0 0,-3 0-1,-2 0 1,-2 0 0,-2 0 0,-2 1 0,-2-1-1,-1 1 1,-3 1 0,-2 0 0,-1 0 0,-2 1-1,-51-48 1,37 48-252,-3 1 0,0 1 1,-3 1-1,-1 1 0,-46-19 0,28 13 50,9 4-512,-2 1-1,-1 2 0,-2 1 1,-1 2-1,-1 1 0,-98-19 1,85 29-721,-2 9 616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4-02T14:03:16.1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6:02.340"/>
    </inkml:context>
    <inkml:brush xml:id="br0">
      <inkml:brushProperty name="width" value="0.07056" units="cm"/>
      <inkml:brushProperty name="height" value="0.07056" units="cm"/>
      <inkml:brushProperty name="color" value="#E71224"/>
    </inkml:brush>
  </inkml:definitions>
  <inkml:trace contextRef="#ctx0" brushRef="#br0">624 438 3873,'0'-3'143,"0"0"0,0 1 0,0-1 1,0 0-1,0 0 0,0 1 0,-1-1 0,1 0 1,0 1-1,-1-1 0,1 1 0,-1-1 0,1 1 0,-1-1 1,0 1-1,1 0 0,-1-1 0,0 1 0,0 0 1,0 0-1,0 0 0,0 1 0,-1-3 0,-11-20 1378,-6-19-1298,16 35-213,0 0 1,0 0-1,0 1 1,0 0 0,-1 0-1,1 1 1,-1 0-1,0 0 1,0 1 0,0 0-1,0 0 1,0 1 0,0 0-1,-1 1 1,1 0-1,-1 0 1,1 1 0,-1 0-1,0 1 1,1 0-1,-9 1 1,1 1 77,1 1 0,-1 2 1,0 0-1,1 1 0,0 2 0,-1 0 1,1 2-1,0 1 0,1 0 0,-1 2 1,-12 18-1,3 2-17,1 1 0,0 3 1,2 0-1,-22 56 0,0-3 206,28-67-142,0 1 0,1 2-1,0 0 1,1 1 0,0 1 0,-12 51-1,-6 55 328,13-72-362,1 1-1,2 2 1,1 0-1,1 2 1,-9 123-1,18-154-57,-1-1-1,2 1 1,0 0-1,1-1 1,1 0-1,0 0 1,1 0 0,1-1-1,1 0 1,7 33-1,-3-25-23,1 0 0,1-1-1,1-1 1,0-1 0,2-2 0,32 64 0,-25-60-10,2-2 0,1-2 0,0-2 0,1-3 0,43 38 0,-16-25 6,111 57 0,-131-87 39,0-2 0,1-3 0,-1-4 0,1-3 1,0-2-1,-1-4 0,1-3 0,-1-3 0,47-26 1,-64 26 13,0-2 1,0 0 0,0-3 0,-1 0 0,0-2-1,0-2 1,-1 0 0,0-3 0,-1 0 0,14-30-1,-9 12 25,-2-1-1,0-2 0,-1-1 0,-2-1 1,0-2-1,10-51 0,-6 20-43,-2-2 0,-1 0-1,15-153 1,-25 189 3,-1-2-1,-1 1 1,-1-1 0,-1 1-1,-1-1 1,-1 1 0,0 0-1,-12-86 1,9 93 37,-12-77 287,-39-190-1,48 272-308,0 0 0,-1 1 0,-1 1 0,0 0 0,-1 2 0,-1 1 0,0 1 0,-1 1 0,0 1 0,-15-21 0,1 10-67,-1 2 0,-1 3 0,0 2 0,-1 3 0,-43-24 0,34 29-1925,-79-21 0,57 34 735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6:02.341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5414 790 6633,'120'-240'6288,"-111"211"-6125,1 0 0,1 1 0,1 0 0,1 1 0,2 1 0,1 1 0,0 0 0,2 1 0,20-22 0,4 13-187,1 3 0,1 1-1,2 3 1,0 2 0,1 1 0,2 3 0,0 3-1,0 1 1,2 3 0,-1 3 0,1 1-1,1 3 1,0 3 0,-1 1 0,1 4 0,0 1-1,-1 3 1,0 3 0,0 1 0,-1 3-1,76 31 1,50 21-176,-4 8 0,-2 8 1,-4 8-1,263 188 0,-253-141 252,-6 7 0,-6 9-1,-6 7 1,-7 7 0,-7 7 0,-8 7 0,-6 6 0,167 319 0,-137-189 91,-14 8 0,-12 5 0,-15 7 1,144 639-1,-219-756-130,-9 1-1,-9 2 1,-9 1 0,-9 0 0,-37 419 0,18-536 6,-5-1 0,-4-1 0,-4-1 0,-5-1 0,-3-1 0,-5-2 0,-4-2 0,-4-2-1,-3-2 1,-4-2 0,-4-3 0,-4-3 0,-3-2 0,-100 101 0,-117 56-2,-10-13-1,-369 216 0,575-394 6,-1-5 0,-3-4-1,-1-4 1,-2-4-1,0-4 1,-2-5 0,-1-4-1,-190 12 1,-50-23 123,-417-47 1,36 0-57,299 60-109,-734 139 0,774-90 10,-2-17 0,-559 1 0,841-62 47,1-4 0,0-5 1,1-5-1,1-4 0,1-4 1,1-4-1,2-4 0,1-5 1,-85-57-1,55 25 144,4-5 1,3-6-1,4-5 0,3-4 1,-165-199-1,210 196-131,5-3-1,4-2 1,4-2-1,5-2 1,4-2-1,4-2 1,-20-123-1,-22-52 45,31 102 55,9-2 1,7-2 0,8-1 0,8 0 0,8-1 0,7 0-1,8 1 1,8 0 0,7 1 0,9 1 0,7 3-1,7 1 1,8 3 0,7 3 0,8 3 0,6 3-1,196-312 1,-141 313-252,8 6 0,6 6 1,6 8-1,6 7 0,179-122 0,-112 83 50,-31 24-512,6 9-1,6 9 0,5 11 1,6 9-1,4 10 0,379-127 1,-332 190-721,11 64 616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7:41.3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1734 1863 6641,'1'0'92,"38"22"1565,-23-16-649,-16-6-975,0 0 0,1 0 0,-1 0 0,0 0 0,0 0 0,0 0 0,0 0 0,1 0 0,-1 0 0,0 0 0,0 0 0,0 0 1,0 0-1,1 0 0,-1 0 0,0 0 0,0 0 0,0 0 0,0 0 0,0 0 0,1 0 0,-1 0 0,0 0 0,0-1 0,0 1 0,0 0 0,0 0 0,0 0 0,0 0 0,1 0 0,-1 0 0,0-1 0,0 1 0,0 0 0,0 0 0,0 0 0,0 0 0,0 0 0,0-1 0,0 1 0,0 0 0,0 0 0,0 0 0,0 0 0,0-1 0,0 1 0,0 0 0,0 0 0,0 0 0,0 0 0,0 0 0,0-1 0,0 1 0,0 0 0,0 0 0,0 0 0,-2-8 268,1 0 0,0 0 1,1 0-1,0 0 1,1-11-1,-1-23-510,-13-315-2145,14 241 2396,-5 0 0,-37-214-1,-14 122 425,46 183-388,-1 0 0,-1 1-1,-1 1 1,-1 0 0,-1 1-1,-19-23 1,30 41-72,-36-43 70,1-2 0,-49-84 1,78 116-58,-1 0 1,0 2 0,-1-1-1,-1 1 1,-1 1 0,0 0-1,-1 1 1,0 0 0,-1 1-1,0 0 1,-1 2 0,0 0-1,-1 0 1,0 2 0,-1 0-1,1 1 1,-2 1 0,1 1 0,0 0-1,-1 1 1,0 1 0,0 1-1,0 1 1,-20 0 0,22 1-36,-1 1 0,0 0 1,1 2-1,-1 0 0,1 0 1,0 2-1,0 0 0,0 1 1,1 1-1,0 0 0,0 1 1,1 1-1,0 0 1,0 1-1,1 1 0,0 0 1,1 1-1,-19 22 0,-190 234-362,181-213 391,-37 68 0,-12 16 59,66-102 33,1 1 1,2 0-1,1 2 0,2 0 0,2 1 0,2 1 1,-11 51-1,0 8 3,4 0 1,-13 166-1,29-169-166,0 136 15,7-204 44,1 0 1,2-1-1,0 0 1,2 0-1,21 53 1,17 14 26,94 146 0,-67-105 4,-14-25-16,-47-96-11,1 1 0,1-1-1,0-1 1,1-1 0,0 0-1,2 0 1,-1-1 0,2-1-1,-1-1 1,2-1 0,-1 0 0,28 10-1,-19-9 33,0-1-1,1-2 1,0-1-1,0-1 1,1-1-1,-1-1 1,1-2-1,40-1 1,-32-6 17,0-2 1,-1-1 0,0-2 0,-1-2 0,0 0 0,62-34 0,-74 34-56,-1-1 0,0-1 0,0-1 0,-2 0 0,28-29 0,74-97-150,-42 44-215,-44 43-1545,-23 38 1161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9:00.2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914 190 6633,'21'-16'2481,"-20"15"-2389,-1 1 1,0-1 0,0 1 0,0-1-1,0 1 1,1-1 0,-1 1-1,0-1 1,0 1 0,0-1 0,0 1-1,0-1 1,0 1 0,0-1-1,-1 1 1,1-1 0,0 1 0,0-1-1,0 1 1,0-1 0,-1 1-1,1-1 1,0 1 0,0-1 0,-1 1-1,1-1 1,0 1 0,-1 0 0,1-1-1,-5-2 148,1 0 0,-1 0 0,1 0 0,-1 1-1,0 0 1,0 0 0,0 0 0,-10-1 0,12 2-232,-39-10 21,-63-9 1,90 18-52,-1 2 1,1-1-1,-1 2 0,0 0 0,1 1 1,-1 1-1,-24 7 0,-1 3 28,1 2-1,1 2 1,1 1-1,0 2 1,2 1-1,0 2 1,2 2 0,0 1-1,2 2 1,-32 34-1,48-41 27,1 1 0,1 0 0,1 1 0,1 1 0,1 0-1,1 1 1,1 0 0,2 0 0,0 0 0,-4 35 0,0 32 144,1 145 0,9-182-164,-1 14 6,3 0 0,3 0 0,22 118 0,-24-180-13,11 49 18,28 78 1,-35-117-12,1-1 0,1-1 0,0 1 0,1-1 0,1-1 0,0 0 0,1 0 0,1-1 0,17 15 0,-6-9 28,2-2 1,0-1-1,0-1 0,2-2 0,0 0 1,0-2-1,1 0 0,1-2 1,0-2-1,0 0 0,0-2 0,40 2 1,-21-5 30,0-1 1,0-3-1,-1-2 1,1-2-1,-1-2 1,92-29-1,-104 24 136,0-2-1,-1-1 1,-1-2-1,-1-1 0,0-2 1,53-46-1,154-173 775,-207 205-935,28-29 53,193-223 8,-236 264-95,0 0 0,-2-1 0,-1 0-1,-1-1 1,-1-1 0,-1 0-1,-2 0 1,9-38 0,-13 43 28,-2 1 1,-1-1 0,0 0-1,-2 1 1,0-1 0,-1 0-1,-2 1 1,0-1-1,-1 1 1,-1 0 0,0 0-1,-10-21 1,-1 6-36,-2 0 0,-2 1 1,0 1-1,-3 1 0,0 1 0,-2 1 1,-2 1-1,0 1 0,-2 1 1,-51-36-1,43 38-102,-1 1 0,-2 2 0,0 1 0,-1 2 0,-1 2 0,0 2 0,-2 2 0,-84-14 0,89 21-81,0 3 1,-1 1-1,0 2 0,1 1 0,-1 2 1,1 2-1,0 2 0,0 2 0,0 1 1,2 2-1,-1 1 0,2 2 1,-1 2-1,2 1 0,1 2 0,0 1 1,2 1-1,-33 30 0,30-17-681,-55 69-1,-23 49-81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3:59:13.121"/>
    </inkml:context>
    <inkml:brush xml:id="br0">
      <inkml:brushProperty name="width" value="0.09701" units="cm"/>
      <inkml:brushProperty name="height" value="0.09701" units="cm"/>
      <inkml:brushProperty name="color" value="#E71224"/>
    </inkml:brush>
  </inkml:definitions>
  <inkml:trace contextRef="#ctx0" brushRef="#br0">778 260 3873,'0'-2'143,"0"1"0,0-1 0,0 1 1,0-1-1,0 0 0,0 1 0,-1-1 0,1 1 1,-1-1-1,1 0 0,-1 1 0,1-1 0,-1 1 0,0 0 1,0-1-1,0 1 0,0 0 0,0-1 0,0 1 1,0 0-1,0 0 0,0 0 0,-2-2 0,-13-11 1378,-9-11-1298,22 20-213,0 0 1,-1 1-1,0-1 1,0 1 0,-1 0-1,1 0 1,-1 1-1,1-1 1,-1 1 0,0 0-1,0 1 1,-1-1 0,1 1-1,-1 0 1,1 0-1,-1 0 1,0 1 0,1 0-1,-1 0 1,0 1-1,-10 0 1,2 0 77,-1 2 0,1 0 1,-1 0-1,1 2 0,0-1 0,0 2 1,0 0-1,1 1 0,-1 0 0,1 1 1,-16 11-1,4 1-17,1 1 0,1 0 1,1 2-1,-26 33 0,-1-3 206,35-38-142,1 0 0,0 0-1,1 1 1,1 0 0,0 1 0,-15 31-1,-8 32 328,16-43-362,2 1-1,2 1 1,1 0-1,3 1 1,-12 73-1,21-91-57,0 0-1,2-1 1,1 1-1,0-1 1,2 1-1,0-1 1,1 0 0,1 0-1,1-1 1,9 20-1,-3-14-23,1-1 0,1 0-1,1-1 1,0-1 0,2 0 0,41 37 0,-31-35-10,2-1 0,0-2 0,2-1 0,0-2 0,55 24 0,-21-16 6,138 34 0,-163-52 39,0-1 0,1-2 0,0-2 0,0-1 1,0-3-1,0-1 0,0-2 0,-1-2 0,58-15 1,-78 15 13,-1-1 1,0-1 0,-1 0 0,0-1 0,0-2-1,-1 1 1,0-2 0,-1-1 0,0 0 0,17-18-1,-12 7 25,-2 0-1,0-1 0,-2-2 0,-1 0 1,-1 0-1,13-32 0,-8 13-43,-2-1 0,-2-1-1,19-90 1,-31 111 3,-2 0-1,0 0 1,-2 0 0,-1 0-1,-1 0 1,-1 0 0,-1 0-1,-14-50 1,10 54 37,-13-45 287,-50-113-1,60 161-308,-1 0 0,0 1 0,-1 1 0,-1 0 0,-1 1 0,0 0 0,-1 1 0,-1 0 0,-1 2 0,-17-14 0,0 7-67,-1 1 0,-1 1 0,-1 2 0,0 1 0,-54-13 0,42 16-1925,-97-11 0,69 19 735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02T14:00:51.403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818 121 6633,'-20'-37'6288,"19"33"-6125,-1-1 0,0 1 0,0 0 0,0 0 0,0 0 0,-1 0 0,0 0 0,1 0 0,-5-3 0,1 2-187,-1 1 0,-1-1-1,1 1 1,-1 1 0,1-1 0,-1 1 0,0 0-1,0 1 1,0 0 0,-1 0 0,1 1-1,0 0 1,-1 1 0,1-1 0,-1 2 0,1-1-1,0 1 1,-1 0 0,1 1 0,0 0-1,-12 5 1,-9 3-176,1 1 0,0 1 1,1 2-1,-42 28 0,40-21 252,1 1 0,2 1-1,0 2 1,1 0 0,2 1 0,1 2 0,1 0 0,-28 50 0,23-30 91,3 2 0,1 0 0,2 1 1,-22 99-1,35-117-130,1 1-1,2 0 1,1 0 0,2 0 0,5 64 0,-2-82 6,1 1 0,0-1 0,1-1 0,1 1 0,0-1 0,1 0 0,0 0 0,2 0-1,0-1 1,0 0 0,1-1 0,1 0 0,0 0 0,17 15 0,18 9-2,2-2-1,60 33 0,-93-61 6,0 0 0,0-1-1,1-1 1,-1 0-1,1 0 1,0-2 0,1 0-1,30 2 1,8-4 123,68-7 1,-5 0-57,-50 9-109,120 22 0,-126-15 10,1-1 0,90-1 0,-136-9 47,-1-1 0,1-1 1,-1 0-1,0-1 0,0-1 1,0 0-1,-1-1 0,1 0 1,13-10-1,-9 5 144,0-1 1,-1-2-1,-1 1 0,0-2 1,27-30-1,-35 30-131,0 0-1,-1-1 1,0 0-1,-2-1 1,0 1-1,0-1 1,2-19-1,5-8 45,-6 16 55,-2-1 1,0 1 0,-2-1 0,-1 0 0,-1 0 0,-2 0-1,0 0 1,-3 0 0,0 0 0,-1 1 0,-2-1-1,-1 1 1,-2 1 0,0 0 0,-2 0 0,0 1-1,-33-48 1,23 48-252,0 1 0,-2 1 1,-1 1-1,-1 1 0,-29-19 0,18 13 50,5 4-512,0 1-1,-2 2 0,0 1 1,-2 2-1,0 1 0,-62-19 1,55 29-721,-3 9 616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72209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Solid colours</a:t>
            </a:r>
            <a:r>
              <a:rPr lang="en" sz="1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‘</a:t>
            </a:r>
            <a:r>
              <a:rPr lang="en" sz="12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00A7E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93358D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D5222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FF6B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509E2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rgbClr val="FFB71B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‘</a:t>
            </a:r>
            <a:endParaRPr sz="120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Background shades</a:t>
            </a:r>
            <a:r>
              <a:rPr lang="en" sz="1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 ‘</a:t>
            </a:r>
            <a:r>
              <a:rPr lang="en">
                <a:solidFill>
                  <a:srgbClr val="E5EEF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E5F6F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F4EAF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FBE8E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FFF0E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EDF5E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FFF8E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EFEFE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>
                <a:solidFill>
                  <a:srgbClr val="E5E5E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en" sz="12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‘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96932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0603fb4e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0603fb4e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9914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have 2 time periods, “Now” or “Not Now”. </a:t>
            </a:r>
          </a:p>
        </p:txBody>
      </p:sp>
    </p:spTree>
    <p:extLst>
      <p:ext uri="{BB962C8B-B14F-4D97-AF65-F5344CB8AC3E}">
        <p14:creationId xmlns:p14="http://schemas.microsoft.com/office/powerpoint/2010/main" val="2051766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look at the extreme cases.</a:t>
            </a:r>
          </a:p>
        </p:txBody>
      </p:sp>
    </p:spTree>
    <p:extLst>
      <p:ext uri="{BB962C8B-B14F-4D97-AF65-F5344CB8AC3E}">
        <p14:creationId xmlns:p14="http://schemas.microsoft.com/office/powerpoint/2010/main" val="4250282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 Phase (Getting an Idea of what will be required)</a:t>
            </a:r>
          </a:p>
          <a:p>
            <a:r>
              <a:rPr lang="en-US" dirty="0"/>
              <a:t>Rabbit Trail, AKA Research Composting</a:t>
            </a:r>
          </a:p>
          <a:p>
            <a:r>
              <a:rPr lang="en-US" dirty="0"/>
              <a:t>Learning a new skill I will need to compete the project</a:t>
            </a:r>
          </a:p>
          <a:p>
            <a:r>
              <a:rPr lang="en-US" dirty="0"/>
              <a:t>Completion Phase, Notice that it goes off the chart.</a:t>
            </a:r>
          </a:p>
          <a:p>
            <a:pPr marL="158750" indent="0">
              <a:buNone/>
            </a:pPr>
            <a:endParaRPr lang="en-US" dirty="0"/>
          </a:p>
          <a:p>
            <a:pPr marL="158750" indent="0">
              <a:buNone/>
            </a:pPr>
            <a:r>
              <a:rPr lang="en-US" dirty="0"/>
              <a:t>This works most of the time, except if someone has an earlier completion date in mind that they said, and then I accidentally end up stressing them 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89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0603fb4e2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0603fb4e2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049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Herbert, Frank. </a:t>
            </a:r>
            <a:r>
              <a:rPr lang="en-US" i="1" dirty="0">
                <a:effectLst/>
              </a:rPr>
              <a:t>God Emperor of Dune</a:t>
            </a:r>
            <a:r>
              <a:rPr lang="en-US" dirty="0">
                <a:effectLst/>
              </a:rPr>
              <a:t>. New York: Putnam, 1981.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521C27-5F96-49C9-BD4D-EA9163982B6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87916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do a bit of review.</a:t>
            </a:r>
          </a:p>
        </p:txBody>
      </p:sp>
    </p:spTree>
    <p:extLst>
      <p:ext uri="{BB962C8B-B14F-4D97-AF65-F5344CB8AC3E}">
        <p14:creationId xmlns:p14="http://schemas.microsoft.com/office/powerpoint/2010/main" val="3519566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b125d2853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b125d2853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53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 descr="SIL_PPT_Character_Charis_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6866" y="2081392"/>
            <a:ext cx="3293070" cy="3225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descr="SIL_PPT_Character_Namdhinggo_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1913" y="349607"/>
            <a:ext cx="2865915" cy="276196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5525" y="3515826"/>
            <a:ext cx="7772400" cy="621900"/>
          </a:xfrm>
          <a:prstGeom prst="rect">
            <a:avLst/>
          </a:prstGeom>
        </p:spPr>
        <p:txBody>
          <a:bodyPr spcFirstLastPara="1" wrap="square" lIns="0" tIns="45700" rIns="91425" bIns="457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7E1"/>
              </a:buClr>
              <a:buSzPts val="3600"/>
              <a:buFont typeface="Source Sans Pro SemiBold"/>
              <a:buNone/>
              <a:defRPr sz="3600">
                <a:solidFill>
                  <a:srgbClr val="00A7E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95528" y="2695349"/>
            <a:ext cx="7984500" cy="7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rgbClr val="005CB9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743550" y="4236200"/>
            <a:ext cx="76092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4331" y="804675"/>
            <a:ext cx="1499303" cy="804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1">
  <p:cSld name="Divider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-28126"/>
            <a:ext cx="9153000" cy="5193900"/>
          </a:xfrm>
          <a:prstGeom prst="rect">
            <a:avLst/>
          </a:prstGeom>
          <a:solidFill>
            <a:srgbClr val="005CB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09844"/>
            <a:ext cx="2945650" cy="38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 descr="SIL_PPT_Logo_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5872" y="791971"/>
            <a:ext cx="1459655" cy="83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7096" y="2052954"/>
            <a:ext cx="3246906" cy="3487977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792687" y="3028994"/>
            <a:ext cx="7772400" cy="1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534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ource Sans Pro SemiBold"/>
              <a:buNone/>
              <a:defRPr sz="4800" b="0" i="0" u="none" strike="noStrike" cap="none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2">
  <p:cSld name="Divider 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-28126"/>
            <a:ext cx="9153000" cy="5193900"/>
          </a:xfrm>
          <a:prstGeom prst="rect">
            <a:avLst/>
          </a:prstGeom>
          <a:solidFill>
            <a:srgbClr val="00A7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714681" y="1977509"/>
            <a:ext cx="2451401" cy="331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06386" y="791971"/>
            <a:ext cx="1458628" cy="83210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4"/>
          <p:cNvSpPr txBox="1">
            <a:spLocks noGrp="1"/>
          </p:cNvSpPr>
          <p:nvPr>
            <p:ph type="ctrTitle"/>
          </p:nvPr>
        </p:nvSpPr>
        <p:spPr>
          <a:xfrm>
            <a:off x="792687" y="3087438"/>
            <a:ext cx="7772400" cy="1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534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ource Sans Pro SemiBold"/>
              <a:buNone/>
              <a:defRPr sz="4800" b="0" i="0" u="none" strike="noStrike" cap="none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404D658-08B3-CA4E-B57F-B7073600AE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37866" y="-235131"/>
            <a:ext cx="4638427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3">
  <p:cSld name="Divider 3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-28126"/>
            <a:ext cx="9153000" cy="5193900"/>
          </a:xfrm>
          <a:prstGeom prst="rect">
            <a:avLst/>
          </a:prstGeom>
          <a:solidFill>
            <a:srgbClr val="FFB7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78600" y="1781188"/>
            <a:ext cx="2630833" cy="370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870" y="-364429"/>
            <a:ext cx="2798730" cy="340593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792687" y="3069367"/>
            <a:ext cx="7772400" cy="10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534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ource Sans Pro SemiBold"/>
              <a:buNone/>
              <a:defRPr sz="4800" b="0" i="0" u="none" strike="noStrike" cap="none">
                <a:solidFill>
                  <a:srgbClr val="FFFFFF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5520C0F-F895-9749-B650-21354ED89A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13305" y="792089"/>
            <a:ext cx="1551708" cy="8318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 descr="SIL_PPT_Foote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15" y="4653960"/>
            <a:ext cx="9153141" cy="506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6"/>
          <p:cNvCxnSpPr/>
          <p:nvPr/>
        </p:nvCxnSpPr>
        <p:spPr>
          <a:xfrm>
            <a:off x="397764" y="702734"/>
            <a:ext cx="8348400" cy="0"/>
          </a:xfrm>
          <a:prstGeom prst="straightConnector1">
            <a:avLst/>
          </a:prstGeom>
          <a:noFill/>
          <a:ln w="9525" cap="flat" cmpd="sng">
            <a:solidFill>
              <a:srgbClr val="00A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353425" y="53253"/>
            <a:ext cx="83484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A7E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360040" y="778016"/>
            <a:ext cx="8304000" cy="37100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●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○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■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●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4164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 descr="SIL_PPT_Foote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15" y="4653960"/>
            <a:ext cx="9153141" cy="506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6"/>
          <p:cNvCxnSpPr/>
          <p:nvPr/>
        </p:nvCxnSpPr>
        <p:spPr>
          <a:xfrm>
            <a:off x="397764" y="702734"/>
            <a:ext cx="8348400" cy="0"/>
          </a:xfrm>
          <a:prstGeom prst="straightConnector1">
            <a:avLst/>
          </a:prstGeom>
          <a:noFill/>
          <a:ln w="9525" cap="flat" cmpd="sng">
            <a:solidFill>
              <a:srgbClr val="00A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353425" y="53253"/>
            <a:ext cx="83484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tx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360040" y="778016"/>
            <a:ext cx="8304000" cy="37100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Tx/>
              <a:buSzPts val="2400"/>
              <a:buFont typeface="Source Sans Pro"/>
              <a:buChar char="●"/>
              <a:defRPr sz="2400">
                <a:ln>
                  <a:noFill/>
                </a:ln>
                <a:solidFill>
                  <a:schemeClr val="tx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○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■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●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268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Secondary 1_1_1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" descr="SIL_PPT_Foote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15" y="4653960"/>
            <a:ext cx="9153141" cy="5064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6"/>
          <p:cNvCxnSpPr/>
          <p:nvPr/>
        </p:nvCxnSpPr>
        <p:spPr>
          <a:xfrm>
            <a:off x="397764" y="702734"/>
            <a:ext cx="8348400" cy="0"/>
          </a:xfrm>
          <a:prstGeom prst="straightConnector1">
            <a:avLst/>
          </a:prstGeom>
          <a:noFill/>
          <a:ln w="9525" cap="flat" cmpd="sng">
            <a:solidFill>
              <a:srgbClr val="00A7E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353425" y="53253"/>
            <a:ext cx="83484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rgbClr val="00A7E1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ubTitle" idx="1"/>
          </p:nvPr>
        </p:nvSpPr>
        <p:spPr>
          <a:xfrm>
            <a:off x="353375" y="796350"/>
            <a:ext cx="8348400" cy="4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800"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360040" y="1383050"/>
            <a:ext cx="8304000" cy="31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●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○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■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Font typeface="Source Sans Pro"/>
              <a:buChar char="●"/>
              <a:defRPr sz="24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●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○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Font typeface="Source Sans Pro"/>
              <a:buChar char="■"/>
              <a:defRPr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D670B53-E353-4697-B8AB-549D31B99E9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8876" y="395831"/>
            <a:ext cx="7290710" cy="4479187"/>
            <a:chOff x="2195081" y="777370"/>
            <a:chExt cx="5784819" cy="494240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73CBFD1-5407-4CFD-AD3D-4ECDFFF2DB62}"/>
                </a:ext>
              </a:extLst>
            </p:cNvPr>
            <p:cNvSpPr/>
            <p:nvPr/>
          </p:nvSpPr>
          <p:spPr>
            <a:xfrm>
              <a:off x="2195081" y="777370"/>
              <a:ext cx="4929351" cy="48662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 baseline="-250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AA6537-D825-4B88-8F14-9A327FF37F2D}"/>
                </a:ext>
              </a:extLst>
            </p:cNvPr>
            <p:cNvSpPr/>
            <p:nvPr/>
          </p:nvSpPr>
          <p:spPr>
            <a:xfrm>
              <a:off x="3050549" y="853484"/>
              <a:ext cx="4929351" cy="486629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 baseline="-250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BABD85E-658A-4F28-A8E9-AD3C84C7D708}"/>
                </a:ext>
              </a:extLst>
            </p:cNvPr>
            <p:cNvSpPr/>
            <p:nvPr/>
          </p:nvSpPr>
          <p:spPr>
            <a:xfrm>
              <a:off x="2195081" y="777370"/>
              <a:ext cx="4929351" cy="4866290"/>
            </a:xfrm>
            <a:prstGeom prst="ellipse">
              <a:avLst/>
            </a:prstGeom>
            <a:solidFill>
              <a:srgbClr val="4472C4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 baseline="-250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7D50D19-C3EC-4E5E-B282-322675737F2C}"/>
                </a:ext>
              </a:extLst>
            </p:cNvPr>
            <p:cNvSpPr/>
            <p:nvPr/>
          </p:nvSpPr>
          <p:spPr>
            <a:xfrm rot="17070196">
              <a:off x="2496623" y="1326314"/>
              <a:ext cx="3878467" cy="3742267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ArchUp">
                <a:avLst>
                  <a:gd name="adj" fmla="val 9782630"/>
                </a:avLst>
              </a:prstTxWarp>
              <a:spAutoFit/>
            </a:bodyPr>
            <a:lstStyle/>
            <a:p>
              <a:pPr algn="ctr"/>
              <a:r>
                <a:rPr lang="en-US" sz="27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Things Humans Do Well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B0E598-871F-4521-B5C3-D6881152AF4A}"/>
                </a:ext>
              </a:extLst>
            </p:cNvPr>
            <p:cNvSpPr/>
            <p:nvPr/>
          </p:nvSpPr>
          <p:spPr>
            <a:xfrm rot="5018652">
              <a:off x="3804261" y="1386516"/>
              <a:ext cx="4084000" cy="3742267"/>
            </a:xfrm>
            <a:prstGeom prst="rect">
              <a:avLst/>
            </a:prstGeom>
            <a:noFill/>
          </p:spPr>
          <p:txBody>
            <a:bodyPr spcFirstLastPara="1" wrap="none" lIns="91440" tIns="45720" rIns="91440" bIns="45720" numCol="1">
              <a:prstTxWarp prst="textArchUp">
                <a:avLst>
                  <a:gd name="adj" fmla="val 9782630"/>
                </a:avLst>
              </a:prstTxWarp>
              <a:spAutoFit/>
            </a:bodyPr>
            <a:lstStyle/>
            <a:p>
              <a:pPr algn="ctr"/>
              <a:r>
                <a:rPr lang="en-US" sz="27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Things Computers Do Well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E5F128-14F1-4599-A4F8-AC75A0CEF51C}"/>
                </a:ext>
              </a:extLst>
            </p:cNvPr>
            <p:cNvSpPr/>
            <p:nvPr/>
          </p:nvSpPr>
          <p:spPr>
            <a:xfrm>
              <a:off x="4588424" y="1049415"/>
              <a:ext cx="1354832" cy="81505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Humans and</a:t>
              </a:r>
            </a:p>
            <a:p>
              <a:pPr algn="ctr"/>
              <a:r>
                <a:rPr lang="en-US" sz="21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Computers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129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366425" y="1380744"/>
            <a:ext cx="8298300" cy="31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●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○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■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●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○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■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●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○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CB9"/>
              </a:buClr>
              <a:buSzPts val="1800"/>
              <a:buFont typeface="Source Sans Pro"/>
              <a:buChar char="■"/>
              <a:defRPr sz="1800">
                <a:solidFill>
                  <a:srgbClr val="005C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6" r:id="rId6"/>
    <p:sldLayoutId id="2147483652" r:id="rId7"/>
    <p:sldLayoutId id="214748367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chart" Target="../charts/chart1.xm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5" Type="http://schemas.openxmlformats.org/officeDocument/2006/relationships/image" Target="../media/image150.png"/><Relationship Id="rId4" Type="http://schemas.openxmlformats.org/officeDocument/2006/relationships/customXml" Target="../ink/ink1.xml"/><Relationship Id="rId9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chart" Target="../charts/chart2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1" Type="http://schemas.openxmlformats.org/officeDocument/2006/relationships/image" Target="../media/image20.png"/><Relationship Id="rId5" Type="http://schemas.openxmlformats.org/officeDocument/2006/relationships/image" Target="../media/image150.png"/><Relationship Id="rId10" Type="http://schemas.openxmlformats.org/officeDocument/2006/relationships/customXml" Target="../ink/ink7.xml"/><Relationship Id="rId4" Type="http://schemas.openxmlformats.org/officeDocument/2006/relationships/customXml" Target="../ink/ink4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customXml" Target="../ink/ink9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subTitle" idx="1"/>
          </p:nvPr>
        </p:nvSpPr>
        <p:spPr>
          <a:xfrm>
            <a:off x="795525" y="3515826"/>
            <a:ext cx="7772400" cy="621900"/>
          </a:xfrm>
          <a:prstGeom prst="rect">
            <a:avLst/>
          </a:prstGeom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Half-Days 2021</a:t>
            </a:r>
            <a:endParaRPr dirty="0"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795528" y="1768344"/>
            <a:ext cx="7984500" cy="1676705"/>
          </a:xfrm>
          <a:prstGeom prst="rect">
            <a:avLst/>
          </a:prstGeom>
        </p:spPr>
        <p:txBody>
          <a:bodyPr spcFirstLastPara="1" wrap="square" lIns="0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Language Technology</a:t>
            </a:r>
            <a:endParaRPr dirty="0"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743550" y="4236200"/>
            <a:ext cx="76092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2021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33E547F-EF82-4CEC-A3BF-A32633180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3533" y="3363898"/>
            <a:ext cx="4696691" cy="1928537"/>
          </a:xfrm>
        </p:spPr>
        <p:txBody>
          <a:bodyPr/>
          <a:lstStyle/>
          <a:p>
            <a:pPr algn="r"/>
            <a:r>
              <a:rPr lang="en-US" sz="4000" dirty="0"/>
              <a:t>The Team:</a:t>
            </a:r>
            <a:br>
              <a:rPr lang="en-US" sz="4000" dirty="0"/>
            </a:br>
            <a:r>
              <a:rPr lang="en-US" sz="4000" dirty="0"/>
              <a:t>NGONO Louis Pascal</a:t>
            </a:r>
            <a:br>
              <a:rPr lang="en-US" sz="4000" dirty="0"/>
            </a:br>
            <a:r>
              <a:rPr lang="en-US" sz="4000" dirty="0"/>
              <a:t>and Matthew Lee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4FB33-5061-4966-95E5-331D889FC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53533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ctrTitle"/>
          </p:nvPr>
        </p:nvSpPr>
        <p:spPr>
          <a:xfrm>
            <a:off x="792687" y="3028994"/>
            <a:ext cx="7772400" cy="1093800"/>
          </a:xfrm>
          <a:prstGeom prst="rect">
            <a:avLst/>
          </a:prstGeom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Guide to Working with Me (Matthew Lee)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B265-0657-4312-B7F1-F46837DB1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E0C17-EB6C-4445-BC93-215E7F988A8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914400"/>
            <a:ext cx="8304000" cy="3573650"/>
          </a:xfrm>
        </p:spPr>
        <p:txBody>
          <a:bodyPr/>
          <a:lstStyle/>
          <a:p>
            <a:r>
              <a:rPr lang="en-US" dirty="0"/>
              <a:t>While on furlough, I was diagnosed with Adult ADHD. </a:t>
            </a:r>
          </a:p>
          <a:p>
            <a:pPr lvl="1"/>
            <a:r>
              <a:rPr lang="en-US" dirty="0"/>
              <a:t>(Most of you weren’t surprised.)</a:t>
            </a:r>
          </a:p>
          <a:p>
            <a:r>
              <a:rPr lang="en-US" dirty="0"/>
              <a:t>This is not adult-onset ADHD, it just means that some of my struggles have persisted into adulthood. </a:t>
            </a:r>
            <a:r>
              <a:rPr lang="en-US" i="1" dirty="0"/>
              <a:t>Note: They lower the bar for diagnosis for adults because you have probably learned to mask or work around some symptoms by now.</a:t>
            </a:r>
          </a:p>
          <a:p>
            <a:r>
              <a:rPr lang="en-US" dirty="0"/>
              <a:t>The medication that I can get in Cameroon is less effective than what I had in the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15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F614-8973-4A8E-9113-1841DCA5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Differently-Abled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48EC2-6F9F-4F59-A1BE-220CFAC257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75625" y="854059"/>
            <a:ext cx="8304000" cy="3619700"/>
          </a:xfrm>
        </p:spPr>
        <p:txBody>
          <a:bodyPr/>
          <a:lstStyle/>
          <a:p>
            <a:r>
              <a:rPr lang="en-US" sz="2800" dirty="0"/>
              <a:t>The “superpower” of </a:t>
            </a:r>
            <a:r>
              <a:rPr lang="en-US" sz="2800" dirty="0" err="1"/>
              <a:t>hyperfocus</a:t>
            </a:r>
            <a:r>
              <a:rPr lang="en-US" sz="2800" dirty="0"/>
              <a:t> makes me effective in research and complex problem-solving. It also helps me to focus clearly and function in a crisis situation.</a:t>
            </a:r>
          </a:p>
          <a:p>
            <a:r>
              <a:rPr lang="en-US" sz="2800" dirty="0"/>
              <a:t>The “kryptonite” of split focus makes it very hard to start or finish work that is uninteresting.</a:t>
            </a:r>
          </a:p>
        </p:txBody>
      </p:sp>
    </p:spTree>
    <p:extLst>
      <p:ext uri="{BB962C8B-B14F-4D97-AF65-F5344CB8AC3E}">
        <p14:creationId xmlns:p14="http://schemas.microsoft.com/office/powerpoint/2010/main" val="99280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F614-8973-4A8E-9113-1841DCA5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Differently-Abled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48EC2-6F9F-4F59-A1BE-220CFAC257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56309" y="854059"/>
            <a:ext cx="8423316" cy="3619700"/>
          </a:xfrm>
        </p:spPr>
        <p:txBody>
          <a:bodyPr/>
          <a:lstStyle/>
          <a:p>
            <a:r>
              <a:rPr lang="en-US" sz="2800" dirty="0"/>
              <a:t>Time blindness and lack of internal motivation keep me from realizing how long a task is taking, has taken, or how long I have put it off.</a:t>
            </a:r>
          </a:p>
          <a:p>
            <a:r>
              <a:rPr lang="en-US" sz="2800" dirty="0"/>
              <a:t>I have no internal meter for judging priority and acting appropriately.</a:t>
            </a:r>
          </a:p>
          <a:p>
            <a:r>
              <a:rPr lang="en-US" sz="2800" dirty="0"/>
              <a:t>Because of a catastrophic burnout before Wycliffe that changed my personality, I no longer have much of the anxiety that cripples many folks with ADHD. </a:t>
            </a:r>
          </a:p>
        </p:txBody>
      </p:sp>
    </p:spTree>
    <p:extLst>
      <p:ext uri="{BB962C8B-B14F-4D97-AF65-F5344CB8AC3E}">
        <p14:creationId xmlns:p14="http://schemas.microsoft.com/office/powerpoint/2010/main" val="2001699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BE46FA-6AC8-4E6D-AACC-F8BD99127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83AD0-66CD-4A36-B54B-AC69998AA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584" y="866335"/>
            <a:ext cx="4800199" cy="36772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B44F67-40E7-42F4-B6F1-E59D3233DFCF}"/>
              </a:ext>
            </a:extLst>
          </p:cNvPr>
          <p:cNvSpPr txBox="1"/>
          <p:nvPr/>
        </p:nvSpPr>
        <p:spPr>
          <a:xfrm>
            <a:off x="604562" y="4782470"/>
            <a:ext cx="6288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From: https://twitter.com/danidonovan/status/1148720594361430016/photo/4</a:t>
            </a:r>
          </a:p>
        </p:txBody>
      </p:sp>
    </p:spTree>
    <p:extLst>
      <p:ext uri="{BB962C8B-B14F-4D97-AF65-F5344CB8AC3E}">
        <p14:creationId xmlns:p14="http://schemas.microsoft.com/office/powerpoint/2010/main" val="323008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CE4B9-CFEE-40E7-AD1F-8C1AFDB5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28265-6BEA-4B0D-8ED9-8C066D32C3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785931"/>
            <a:ext cx="8304000" cy="3702119"/>
          </a:xfrm>
        </p:spPr>
        <p:txBody>
          <a:bodyPr/>
          <a:lstStyle/>
          <a:p>
            <a:r>
              <a:rPr lang="en-US" dirty="0"/>
              <a:t>I may struggle to start tasks that don’t trigger me.</a:t>
            </a:r>
          </a:p>
          <a:p>
            <a:pPr lvl="1"/>
            <a:r>
              <a:rPr lang="en-US" dirty="0"/>
              <a:t>It’s even harder to finish these because, </a:t>
            </a:r>
            <a:br>
              <a:rPr lang="en-US" dirty="0"/>
            </a:br>
            <a:r>
              <a:rPr lang="en-US" dirty="0"/>
              <a:t>SQUIRREL (anything else may trigger me)!</a:t>
            </a:r>
          </a:p>
          <a:p>
            <a:r>
              <a:rPr lang="en-US" dirty="0"/>
              <a:t>I may struggle to stop tasks that do trigger me.</a:t>
            </a:r>
          </a:p>
          <a:p>
            <a:pPr lvl="1"/>
            <a:r>
              <a:rPr lang="en-US" dirty="0"/>
              <a:t>It’s hard to finish these because of the rabbit trails and because perfectionism sets in over “pointless” details. </a:t>
            </a:r>
          </a:p>
          <a:p>
            <a:r>
              <a:rPr lang="en-US" dirty="0"/>
              <a:t>Breaking free of either tendency (without help or medication) takes massive emotional energy and may require a recovery time after.</a:t>
            </a:r>
          </a:p>
        </p:txBody>
      </p:sp>
    </p:spTree>
    <p:extLst>
      <p:ext uri="{BB962C8B-B14F-4D97-AF65-F5344CB8AC3E}">
        <p14:creationId xmlns:p14="http://schemas.microsoft.com/office/powerpoint/2010/main" val="2027811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01BD-C1D4-44CF-BB7E-C2197335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46825"/>
                </a:solidFill>
              </a:rPr>
              <a:t>Positive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046825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Negative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65096E-3DB4-471C-8748-8908E52474FF}"/>
              </a:ext>
            </a:extLst>
          </p:cNvPr>
          <p:cNvSpPr txBox="1"/>
          <p:nvPr/>
        </p:nvSpPr>
        <p:spPr>
          <a:xfrm>
            <a:off x="353424" y="974856"/>
            <a:ext cx="85260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Is it interesting? 	</a:t>
            </a:r>
            <a:r>
              <a:rPr lang="en-US" sz="2000" dirty="0">
                <a:solidFill>
                  <a:srgbClr val="046825"/>
                </a:solidFill>
              </a:rPr>
              <a:t>Yes: 10x</a:t>
            </a:r>
            <a:endParaRPr lang="en-US" sz="2000" dirty="0"/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	Is it related to my field? 	</a:t>
            </a:r>
            <a:r>
              <a:rPr lang="en-US" sz="2000" dirty="0">
                <a:solidFill>
                  <a:srgbClr val="046825"/>
                </a:solidFill>
              </a:rPr>
              <a:t>Yes: 5x</a:t>
            </a: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>
                <a:solidFill>
                  <a:srgbClr val="046825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Am I the right person to be asking? 	</a:t>
            </a:r>
            <a:r>
              <a:rPr lang="en-US" sz="2000" dirty="0">
                <a:solidFill>
                  <a:srgbClr val="C00000"/>
                </a:solidFill>
              </a:rPr>
              <a:t>No: 0.01x</a:t>
            </a:r>
            <a:r>
              <a:rPr lang="en-US" sz="2000" dirty="0"/>
              <a:t> </a:t>
            </a:r>
            <a:endParaRPr lang="en-US" sz="2000" dirty="0">
              <a:solidFill>
                <a:srgbClr val="0070C0"/>
              </a:solidFill>
            </a:endParaRP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>
                <a:solidFill>
                  <a:srgbClr val="046825"/>
                </a:solidFill>
              </a:rPr>
              <a:t>	</a:t>
            </a:r>
            <a:r>
              <a:rPr lang="en-US" sz="2000" dirty="0">
                <a:solidFill>
                  <a:schemeClr val="tx1"/>
                </a:solidFill>
              </a:rPr>
              <a:t>Does in involve research? 	</a:t>
            </a:r>
            <a:r>
              <a:rPr lang="en-US" sz="2000" dirty="0">
                <a:solidFill>
                  <a:srgbClr val="046825"/>
                </a:solidFill>
              </a:rPr>
              <a:t>Yes: 5x</a:t>
            </a: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	Does it involve finance? 	</a:t>
            </a:r>
            <a:r>
              <a:rPr lang="en-US" sz="2000" dirty="0">
                <a:solidFill>
                  <a:srgbClr val="C00000"/>
                </a:solidFill>
              </a:rPr>
              <a:t>Yes: 0.01x</a:t>
            </a:r>
            <a:endParaRPr lang="en-US" sz="2000" dirty="0">
              <a:solidFill>
                <a:srgbClr val="046825"/>
              </a:solidFill>
            </a:endParaRP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Have I ever done this? 	</a:t>
            </a:r>
            <a:r>
              <a:rPr lang="en-US" sz="2000" dirty="0">
                <a:solidFill>
                  <a:srgbClr val="046825"/>
                </a:solidFill>
              </a:rPr>
              <a:t>No: 5x</a:t>
            </a: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	Has anyone ever done this?  	</a:t>
            </a:r>
            <a:r>
              <a:rPr lang="en-US" sz="2000" dirty="0">
                <a:solidFill>
                  <a:srgbClr val="046825"/>
                </a:solidFill>
              </a:rPr>
              <a:t>No: 30x</a:t>
            </a: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Do I need to learn new skills? 	</a:t>
            </a:r>
            <a:r>
              <a:rPr lang="en-US" sz="2000" dirty="0">
                <a:solidFill>
                  <a:srgbClr val="046825"/>
                </a:solidFill>
              </a:rPr>
              <a:t>Yes: 3x</a:t>
            </a:r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	Do I already have some related skills?	</a:t>
            </a:r>
            <a:r>
              <a:rPr lang="en-US" sz="2000" dirty="0">
                <a:solidFill>
                  <a:srgbClr val="046825"/>
                </a:solidFill>
              </a:rPr>
              <a:t>Yes: 3x</a:t>
            </a:r>
            <a:endParaRPr lang="en-US" sz="2000" dirty="0"/>
          </a:p>
          <a:p>
            <a:pPr>
              <a:tabLst>
                <a:tab pos="460375" algn="l"/>
                <a:tab pos="914400" algn="l"/>
                <a:tab pos="8289925" algn="r"/>
              </a:tabLst>
            </a:pPr>
            <a:r>
              <a:rPr lang="en-US" sz="2000" dirty="0"/>
              <a:t>	Do I have any of these skills (overwhelming)? 	</a:t>
            </a:r>
            <a:r>
              <a:rPr lang="en-US" sz="2000" dirty="0">
                <a:solidFill>
                  <a:srgbClr val="C00000"/>
                </a:solidFill>
              </a:rPr>
              <a:t>No: 0.2x</a:t>
            </a:r>
          </a:p>
        </p:txBody>
      </p:sp>
    </p:spTree>
    <p:extLst>
      <p:ext uri="{BB962C8B-B14F-4D97-AF65-F5344CB8AC3E}">
        <p14:creationId xmlns:p14="http://schemas.microsoft.com/office/powerpoint/2010/main" val="32845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01BD-C1D4-44CF-BB7E-C21973350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46825"/>
                </a:solidFill>
              </a:rPr>
              <a:t>Positive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046825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Negative </a:t>
            </a:r>
            <a:r>
              <a:rPr lang="en-US" dirty="0">
                <a:solidFill>
                  <a:schemeClr val="tx1"/>
                </a:solidFill>
              </a:rPr>
              <a:t>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65096E-3DB4-471C-8748-8908E52474FF}"/>
              </a:ext>
            </a:extLst>
          </p:cNvPr>
          <p:cNvSpPr txBox="1"/>
          <p:nvPr/>
        </p:nvSpPr>
        <p:spPr>
          <a:xfrm>
            <a:off x="479871" y="1118440"/>
            <a:ext cx="81842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Is it currently after 9am? 	</a:t>
            </a:r>
            <a:r>
              <a:rPr lang="en-US" sz="2000" dirty="0">
                <a:solidFill>
                  <a:srgbClr val="046825"/>
                </a:solidFill>
              </a:rPr>
              <a:t>Yes: 2x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C00000"/>
                </a:solidFill>
              </a:rPr>
              <a:t>No: 0.3x</a:t>
            </a: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>
                <a:solidFill>
                  <a:schemeClr val="tx1"/>
                </a:solidFill>
              </a:rPr>
              <a:t>Is someone else better equipped to do this?</a:t>
            </a:r>
            <a:r>
              <a:rPr lang="en-US" sz="2000" dirty="0">
                <a:solidFill>
                  <a:srgbClr val="046825"/>
                </a:solidFill>
              </a:rPr>
              <a:t> 	</a:t>
            </a:r>
            <a:r>
              <a:rPr lang="en-US" sz="2000" dirty="0">
                <a:solidFill>
                  <a:srgbClr val="C00000"/>
                </a:solidFill>
              </a:rPr>
              <a:t>Yes: 0.2x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r>
              <a:rPr lang="en-US" sz="2000" dirty="0">
                <a:solidFill>
                  <a:srgbClr val="046825"/>
                </a:solidFill>
              </a:rPr>
              <a:t> No: 2x</a:t>
            </a: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Are you willing to work through the process with me? 	</a:t>
            </a:r>
            <a:r>
              <a:rPr lang="en-US" sz="2000" dirty="0">
                <a:solidFill>
                  <a:srgbClr val="046825"/>
                </a:solidFill>
              </a:rPr>
              <a:t>Yes: 50x</a:t>
            </a: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	Do you want to learn how to do it? 	</a:t>
            </a:r>
            <a:r>
              <a:rPr lang="en-US" sz="2000" dirty="0">
                <a:solidFill>
                  <a:srgbClr val="046825"/>
                </a:solidFill>
              </a:rPr>
              <a:t>Yes: 50x</a:t>
            </a: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>
                <a:solidFill>
                  <a:schemeClr val="tx1"/>
                </a:solidFill>
              </a:rPr>
              <a:t>Can the result be re-used in the future? 	</a:t>
            </a:r>
            <a:r>
              <a:rPr lang="en-US" sz="2000" dirty="0">
                <a:solidFill>
                  <a:srgbClr val="046825"/>
                </a:solidFill>
              </a:rPr>
              <a:t>Yes: 5x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Is it repetitive? 	</a:t>
            </a:r>
            <a:r>
              <a:rPr lang="en-US" sz="2000" dirty="0">
                <a:solidFill>
                  <a:srgbClr val="0070C0"/>
                </a:solidFill>
              </a:rPr>
              <a:t>Yes: (see below)</a:t>
            </a: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	If repetitive, are you asking me to automate it? 	</a:t>
            </a:r>
            <a:r>
              <a:rPr lang="en-US" sz="2000" dirty="0">
                <a:solidFill>
                  <a:srgbClr val="046825"/>
                </a:solidFill>
              </a:rPr>
              <a:t>Yes: 5x</a:t>
            </a:r>
            <a:r>
              <a:rPr lang="en-US" sz="2000" dirty="0">
                <a:solidFill>
                  <a:schemeClr val="tx1"/>
                </a:solidFill>
              </a:rPr>
              <a:t>,</a:t>
            </a:r>
            <a:r>
              <a:rPr lang="en-US" sz="2000" dirty="0">
                <a:solidFill>
                  <a:srgbClr val="046825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No: 0.01x</a:t>
            </a:r>
            <a:endParaRPr lang="en-US" sz="2000" dirty="0">
              <a:solidFill>
                <a:srgbClr val="046825"/>
              </a:solidFill>
            </a:endParaRPr>
          </a:p>
          <a:p>
            <a:pPr>
              <a:tabLst>
                <a:tab pos="460375" algn="l"/>
                <a:tab pos="914400" algn="l"/>
                <a:tab pos="8002588" algn="r"/>
              </a:tabLst>
            </a:pPr>
            <a:r>
              <a:rPr lang="en-US" sz="2000" dirty="0"/>
              <a:t>Is there a deadline? 	</a:t>
            </a:r>
            <a:r>
              <a:rPr lang="en-US" sz="2000" dirty="0">
                <a:solidFill>
                  <a:srgbClr val="046825"/>
                </a:solidFill>
              </a:rPr>
              <a:t>Urgent: 10x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70C0"/>
                </a:solidFill>
              </a:rPr>
              <a:t>Long-term: 2x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C00000"/>
                </a:solidFill>
              </a:rPr>
              <a:t>No 0.0001x</a:t>
            </a:r>
          </a:p>
        </p:txBody>
      </p:sp>
    </p:spTree>
    <p:extLst>
      <p:ext uri="{BB962C8B-B14F-4D97-AF65-F5344CB8AC3E}">
        <p14:creationId xmlns:p14="http://schemas.microsoft.com/office/powerpoint/2010/main" val="2243591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569CF-4B20-4B9F-B072-13BA0500A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46825"/>
                </a:solidFill>
              </a:rPr>
              <a:t>Positive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046825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Negative </a:t>
            </a:r>
            <a:r>
              <a:rPr lang="en-US" dirty="0">
                <a:solidFill>
                  <a:schemeClr val="tx1"/>
                </a:solidFill>
              </a:rPr>
              <a:t>Factors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552A2-2ACF-4B42-A423-6AC61B5942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Sidenote: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B7388-BAC4-458D-9594-617BEE37446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This is not a refusal to do un-interesting tasks or a rational judgement of their merits.</a:t>
            </a:r>
          </a:p>
          <a:p>
            <a:pPr lvl="1"/>
            <a:r>
              <a:rPr lang="en-US" dirty="0"/>
              <a:t>I simply may need to lean on some external motivation (deadlines, reminders, or pressure).</a:t>
            </a:r>
          </a:p>
        </p:txBody>
      </p:sp>
    </p:spTree>
    <p:extLst>
      <p:ext uri="{BB962C8B-B14F-4D97-AF65-F5344CB8AC3E}">
        <p14:creationId xmlns:p14="http://schemas.microsoft.com/office/powerpoint/2010/main" val="353706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BE46FA-6AC8-4E6D-AACC-F8BD99127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83AD0-66CD-4A36-B54B-AC69998AA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584" y="866335"/>
            <a:ext cx="4800199" cy="36772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B44F67-40E7-42F4-B6F1-E59D3233DFCF}"/>
              </a:ext>
            </a:extLst>
          </p:cNvPr>
          <p:cNvSpPr txBox="1"/>
          <p:nvPr/>
        </p:nvSpPr>
        <p:spPr>
          <a:xfrm>
            <a:off x="604562" y="4782470"/>
            <a:ext cx="6288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From: https://twitter.com/danidonovan/status/1148720594361430016/photo/4</a:t>
            </a:r>
          </a:p>
        </p:txBody>
      </p:sp>
    </p:spTree>
    <p:extLst>
      <p:ext uri="{BB962C8B-B14F-4D97-AF65-F5344CB8AC3E}">
        <p14:creationId xmlns:p14="http://schemas.microsoft.com/office/powerpoint/2010/main" val="1124556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2BD77-4839-4681-B719-BC4E04C7A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“Now” and “Not Now”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E7EF5-1664-4403-BAA1-CE44F4F0E5F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1012641"/>
            <a:ext cx="8304000" cy="3475409"/>
          </a:xfrm>
        </p:spPr>
        <p:txBody>
          <a:bodyPr/>
          <a:lstStyle/>
          <a:p>
            <a:r>
              <a:rPr lang="en-US" dirty="0"/>
              <a:t>When my wife says “Dinner will be ready in 5 minutes”, I hear “Dinner is NOT NOW”.</a:t>
            </a:r>
          </a:p>
        </p:txBody>
      </p:sp>
    </p:spTree>
    <p:extLst>
      <p:ext uri="{BB962C8B-B14F-4D97-AF65-F5344CB8AC3E}">
        <p14:creationId xmlns:p14="http://schemas.microsoft.com/office/powerpoint/2010/main" val="1353757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C2CE52-6878-41D9-8B5A-BD2CFB3C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You on a Project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F623E02-2199-4F81-8681-7663C8E49F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895290"/>
              </p:ext>
            </p:extLst>
          </p:nvPr>
        </p:nvGraphicFramePr>
        <p:xfrm>
          <a:off x="574766" y="985838"/>
          <a:ext cx="7935685" cy="317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D51C905-18C6-4A8D-BC93-02E7652F2343}"/>
                  </a:ext>
                </a:extLst>
              </p14:cNvPr>
              <p14:cNvContentPartPr/>
              <p14:nvPr/>
            </p14:nvContentPartPr>
            <p14:xfrm>
              <a:off x="1171553" y="1214846"/>
              <a:ext cx="996160" cy="961767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D51C905-18C6-4A8D-BC93-02E7652F234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9308" y="1202243"/>
                <a:ext cx="1021370" cy="986972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3EE90A34-E6CD-4883-B44D-8B25E903DDCA}"/>
              </a:ext>
            </a:extLst>
          </p:cNvPr>
          <p:cNvSpPr txBox="1"/>
          <p:nvPr/>
        </p:nvSpPr>
        <p:spPr>
          <a:xfrm>
            <a:off x="286047" y="1367193"/>
            <a:ext cx="1016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Research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Phase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18AAB36-21A1-486F-A4EA-9BD227CCABFC}"/>
                  </a:ext>
                </a:extLst>
              </p14:cNvPr>
              <p14:cNvContentPartPr/>
              <p14:nvPr/>
            </p14:nvContentPartPr>
            <p14:xfrm>
              <a:off x="2279811" y="1458336"/>
              <a:ext cx="969378" cy="525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18AAB36-21A1-486F-A4EA-9BD227CCAB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1093" y="1439616"/>
                <a:ext cx="1006814" cy="5634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A5053ADB-4D9F-4F14-A5C1-27361ECA3265}"/>
              </a:ext>
            </a:extLst>
          </p:cNvPr>
          <p:cNvSpPr txBox="1"/>
          <p:nvPr/>
        </p:nvSpPr>
        <p:spPr>
          <a:xfrm>
            <a:off x="3167608" y="985838"/>
            <a:ext cx="1087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Completion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Phase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01725FD-E2F2-45BB-B898-49AD6DB0D5BC}"/>
                  </a:ext>
                </a:extLst>
              </p14:cNvPr>
              <p14:cNvContentPartPr/>
              <p14:nvPr/>
            </p14:nvContentPartPr>
            <p14:xfrm>
              <a:off x="1978611" y="1410531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01725FD-E2F2-45BB-B898-49AD6DB0D5B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69971" y="1401531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385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8173-4640-4782-ADB9-8E66C253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EAAC2-DE2F-470E-8AB8-3AC8938E19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Sidenote: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7B901-A802-4644-83C8-B7FD544A3B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128" y="1383050"/>
            <a:ext cx="8932404" cy="3105000"/>
          </a:xfrm>
        </p:spPr>
        <p:txBody>
          <a:bodyPr/>
          <a:lstStyle/>
          <a:p>
            <a:r>
              <a:rPr lang="en-US" dirty="0"/>
              <a:t>If you want to learn part or all of the process, please stick around.</a:t>
            </a:r>
          </a:p>
          <a:p>
            <a:pPr lvl="1"/>
            <a:r>
              <a:rPr lang="en-US" dirty="0"/>
              <a:t>Seeing your interest and learning together provide extra motivation.</a:t>
            </a:r>
          </a:p>
          <a:p>
            <a:pPr lvl="1"/>
            <a:r>
              <a:rPr lang="en-US" dirty="0"/>
              <a:t>The result will be better if I can ask you questions along the way rather than guessing, and I won’t obsess on small things that don’t matter to you.</a:t>
            </a:r>
          </a:p>
          <a:p>
            <a:pPr lvl="1"/>
            <a:r>
              <a:rPr lang="en-US" dirty="0"/>
              <a:t>I will tell you if there are processes you don’t need to follow. </a:t>
            </a:r>
          </a:p>
        </p:txBody>
      </p:sp>
    </p:spTree>
    <p:extLst>
      <p:ext uri="{BB962C8B-B14F-4D97-AF65-F5344CB8AC3E}">
        <p14:creationId xmlns:p14="http://schemas.microsoft.com/office/powerpoint/2010/main" val="2206487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C2CE52-6878-41D9-8B5A-BD2CFB3C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Alone on a Project (with a Deadline)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E353A9F-5CFA-4625-9715-9AD18D3032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942090"/>
              </p:ext>
            </p:extLst>
          </p:nvPr>
        </p:nvGraphicFramePr>
        <p:xfrm>
          <a:off x="443156" y="985838"/>
          <a:ext cx="8257688" cy="3434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9673473-0714-43BC-901C-5C0EC660BD88}"/>
                  </a:ext>
                </a:extLst>
              </p14:cNvPr>
              <p14:cNvContentPartPr/>
              <p14:nvPr/>
            </p14:nvContentPartPr>
            <p14:xfrm>
              <a:off x="894806" y="1798228"/>
              <a:ext cx="476794" cy="961767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9673473-0714-43BC-901C-5C0EC660BD8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2211" y="1785625"/>
                <a:ext cx="501623" cy="986972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54E623A-6DC0-4B92-897A-8BC6B8892C3D}"/>
              </a:ext>
            </a:extLst>
          </p:cNvPr>
          <p:cNvSpPr txBox="1"/>
          <p:nvPr/>
        </p:nvSpPr>
        <p:spPr>
          <a:xfrm>
            <a:off x="1340576" y="2203688"/>
            <a:ext cx="10166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Initial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Research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Phase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720A72A-6659-46E4-910B-EB0C3898B441}"/>
                  </a:ext>
                </a:extLst>
              </p14:cNvPr>
              <p14:cNvContentPartPr/>
              <p14:nvPr/>
            </p14:nvContentPartPr>
            <p14:xfrm flipH="1">
              <a:off x="5140577" y="723037"/>
              <a:ext cx="3756814" cy="3434625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720A72A-6659-46E4-910B-EB0C3898B44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 flipH="1">
                <a:off x="5121851" y="704312"/>
                <a:ext cx="3794627" cy="3472435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C23E25F-7CE6-449A-82BF-06F9C7D2817F}"/>
              </a:ext>
            </a:extLst>
          </p:cNvPr>
          <p:cNvSpPr txBox="1"/>
          <p:nvPr/>
        </p:nvSpPr>
        <p:spPr>
          <a:xfrm>
            <a:off x="6475405" y="2217807"/>
            <a:ext cx="1087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Completion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Phase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F454281-5D69-467F-882E-071F5E7A745D}"/>
                  </a:ext>
                </a:extLst>
              </p14:cNvPr>
              <p14:cNvContentPartPr/>
              <p14:nvPr/>
            </p14:nvContentPartPr>
            <p14:xfrm>
              <a:off x="3197211" y="2517171"/>
              <a:ext cx="646560" cy="10630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F454281-5D69-467F-882E-071F5E7A745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79211" y="2499171"/>
                <a:ext cx="68220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E6E42EF-0306-4F95-A414-2C31BDD5E9A2}"/>
                  </a:ext>
                </a:extLst>
              </p14:cNvPr>
              <p14:cNvContentPartPr/>
              <p14:nvPr/>
            </p14:nvContentPartPr>
            <p14:xfrm>
              <a:off x="2547771" y="1273371"/>
              <a:ext cx="728280" cy="709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E6E42EF-0306-4F95-A414-2C31BDD5E9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29771" y="1255731"/>
                <a:ext cx="763920" cy="74556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7C6A166-EC5C-425A-8E97-69B2B0415D89}"/>
              </a:ext>
            </a:extLst>
          </p:cNvPr>
          <p:cNvSpPr txBox="1"/>
          <p:nvPr/>
        </p:nvSpPr>
        <p:spPr>
          <a:xfrm>
            <a:off x="1791242" y="1188402"/>
            <a:ext cx="7377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Rabbit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Trail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11C52-9483-4EE1-9377-41F772AA0357}"/>
              </a:ext>
            </a:extLst>
          </p:cNvPr>
          <p:cNvSpPr txBox="1"/>
          <p:nvPr/>
        </p:nvSpPr>
        <p:spPr>
          <a:xfrm>
            <a:off x="3713462" y="2175502"/>
            <a:ext cx="11753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Learning a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New Skill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FA1F28-38F2-4CAE-B286-AA6BF628A6F3}"/>
              </a:ext>
            </a:extLst>
          </p:cNvPr>
          <p:cNvCxnSpPr>
            <a:cxnSpLocks/>
          </p:cNvCxnSpPr>
          <p:nvPr/>
        </p:nvCxnSpPr>
        <p:spPr>
          <a:xfrm>
            <a:off x="3108960" y="1077686"/>
            <a:ext cx="0" cy="3004457"/>
          </a:xfrm>
          <a:prstGeom prst="line">
            <a:avLst/>
          </a:prstGeom>
          <a:ln w="44450">
            <a:solidFill>
              <a:srgbClr val="0468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1FAE717-981F-4F47-97D1-F9CEEF89C5CE}"/>
              </a:ext>
            </a:extLst>
          </p:cNvPr>
          <p:cNvCxnSpPr>
            <a:cxnSpLocks/>
          </p:cNvCxnSpPr>
          <p:nvPr/>
        </p:nvCxnSpPr>
        <p:spPr>
          <a:xfrm>
            <a:off x="7746270" y="1077686"/>
            <a:ext cx="0" cy="3167743"/>
          </a:xfrm>
          <a:prstGeom prst="line">
            <a:avLst/>
          </a:prstGeom>
          <a:ln w="41275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426FDB2-2F6B-469D-B9C8-C9EACF665B4E}"/>
              </a:ext>
            </a:extLst>
          </p:cNvPr>
          <p:cNvSpPr txBox="1"/>
          <p:nvPr/>
        </p:nvSpPr>
        <p:spPr>
          <a:xfrm>
            <a:off x="2154055" y="4130026"/>
            <a:ext cx="2147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46825"/>
                </a:solidFill>
                <a:latin typeface="Scratch3" panose="02000503000000000000" pitchFamily="2" charset="0"/>
              </a:rPr>
              <a:t>(Expected Completion)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D80F14-1C9D-481D-89D8-424488AA035D}"/>
              </a:ext>
            </a:extLst>
          </p:cNvPr>
          <p:cNvSpPr txBox="1"/>
          <p:nvPr/>
        </p:nvSpPr>
        <p:spPr>
          <a:xfrm>
            <a:off x="6590513" y="4218098"/>
            <a:ext cx="15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Scratch3" panose="02000503000000000000" pitchFamily="2" charset="0"/>
              </a:rPr>
              <a:t>Stated Deadline</a:t>
            </a:r>
          </a:p>
        </p:txBody>
      </p:sp>
    </p:spTree>
    <p:extLst>
      <p:ext uri="{BB962C8B-B14F-4D97-AF65-F5344CB8AC3E}">
        <p14:creationId xmlns:p14="http://schemas.microsoft.com/office/powerpoint/2010/main" val="315067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  <p:bldP spid="8" grpId="0"/>
      <p:bldP spid="13" grpId="0"/>
      <p:bldP spid="14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BA8B-FC2F-4656-9308-8F58A0BC2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Alone on a Project (No Deadline)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BA94662-A1F6-450E-8BE0-DA43DA8297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07206"/>
              </p:ext>
            </p:extLst>
          </p:nvPr>
        </p:nvGraphicFramePr>
        <p:xfrm>
          <a:off x="509450" y="985838"/>
          <a:ext cx="8288383" cy="317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C6859E4-34B0-4D6B-8672-72062A3B77CD}"/>
                  </a:ext>
                </a:extLst>
              </p14:cNvPr>
              <p14:cNvContentPartPr/>
              <p14:nvPr/>
            </p14:nvContentPartPr>
            <p14:xfrm>
              <a:off x="1056756" y="2186590"/>
              <a:ext cx="594360" cy="571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C6859E4-34B0-4D6B-8672-72062A3B77C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9476" y="2169310"/>
                <a:ext cx="628920" cy="6058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97C292A-5200-4485-840C-4E62536289AE}"/>
              </a:ext>
            </a:extLst>
          </p:cNvPr>
          <p:cNvSpPr txBox="1"/>
          <p:nvPr/>
        </p:nvSpPr>
        <p:spPr>
          <a:xfrm>
            <a:off x="1612525" y="1678758"/>
            <a:ext cx="10166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Initial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Research 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Phase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CD52EFF-A773-46CD-A6F6-B8A4AD9C8E2B}"/>
                  </a:ext>
                </a:extLst>
              </p14:cNvPr>
              <p14:cNvContentPartPr/>
              <p14:nvPr/>
            </p14:nvContentPartPr>
            <p14:xfrm>
              <a:off x="3961851" y="2994171"/>
              <a:ext cx="610920" cy="525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CD52EFF-A773-46CD-A6F6-B8A4AD9C8E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43131" y="2975451"/>
                <a:ext cx="648720" cy="5634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8D643D0-D4D8-4EA5-831B-5779EED0C248}"/>
              </a:ext>
            </a:extLst>
          </p:cNvPr>
          <p:cNvSpPr txBox="1"/>
          <p:nvPr/>
        </p:nvSpPr>
        <p:spPr>
          <a:xfrm>
            <a:off x="4431572" y="2459188"/>
            <a:ext cx="12811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I see you in </a:t>
            </a:r>
            <a:b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</a:br>
            <a:r>
              <a:rPr lang="en-US" sz="2000" dirty="0">
                <a:solidFill>
                  <a:srgbClr val="FF0000"/>
                </a:solidFill>
                <a:latin typeface="Scratch3" panose="02000503000000000000" pitchFamily="2" charset="0"/>
              </a:rPr>
              <a:t>the hallway.</a:t>
            </a:r>
          </a:p>
        </p:txBody>
      </p:sp>
    </p:spTree>
    <p:extLst>
      <p:ext uri="{BB962C8B-B14F-4D97-AF65-F5344CB8AC3E}">
        <p14:creationId xmlns:p14="http://schemas.microsoft.com/office/powerpoint/2010/main" val="277794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5E5A7F-8149-4260-B7F9-CE58B527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90A66-86A0-4CAF-BF00-FB13F329D2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914400"/>
            <a:ext cx="8304000" cy="3573650"/>
          </a:xfrm>
        </p:spPr>
        <p:txBody>
          <a:bodyPr/>
          <a:lstStyle/>
          <a:p>
            <a:r>
              <a:rPr lang="en-US" dirty="0"/>
              <a:t>I am much better at responding to your expressed needs than mind-reading.</a:t>
            </a:r>
          </a:p>
          <a:p>
            <a:r>
              <a:rPr lang="en-US" dirty="0"/>
              <a:t>I work best supporting your initiative (making you look good) rather than being in charge.</a:t>
            </a:r>
          </a:p>
          <a:p>
            <a:r>
              <a:rPr lang="en-US" dirty="0"/>
              <a:t>If I express reservations about an idea, this is not intended as a personal attack. </a:t>
            </a:r>
          </a:p>
          <a:p>
            <a:pPr lvl="1"/>
            <a:r>
              <a:rPr lang="en-US" dirty="0"/>
              <a:t>I’m quite opinionated, but I don’t tend to complain unless I’m willing to offer an alternative and help.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Please tell me if I overstep. </a:t>
            </a:r>
          </a:p>
        </p:txBody>
      </p:sp>
    </p:spTree>
    <p:extLst>
      <p:ext uri="{BB962C8B-B14F-4D97-AF65-F5344CB8AC3E}">
        <p14:creationId xmlns:p14="http://schemas.microsoft.com/office/powerpoint/2010/main" val="2176297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5E5A7F-8149-4260-B7F9-CE58B527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90A66-86A0-4CAF-BF00-FB13F329D2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914400"/>
            <a:ext cx="8304000" cy="3573650"/>
          </a:xfrm>
        </p:spPr>
        <p:txBody>
          <a:bodyPr/>
          <a:lstStyle/>
          <a:p>
            <a:r>
              <a:rPr lang="en-US" dirty="0"/>
              <a:t>If you stick around, I’ll be motivated to help faster, even if the task doesn’t trigger my interests.</a:t>
            </a:r>
          </a:p>
          <a:p>
            <a:r>
              <a:rPr lang="en-US" dirty="0"/>
              <a:t>Please communicate your expectations and timeframe clearly, and I will do my best to fit in your project.</a:t>
            </a:r>
          </a:p>
          <a:p>
            <a:pPr lvl="1"/>
            <a:r>
              <a:rPr lang="en-US" dirty="0"/>
              <a:t>(If possible, please tell me a reasonable expected time, rather than the final deadline that will stress you out.)</a:t>
            </a:r>
          </a:p>
          <a:p>
            <a:r>
              <a:rPr lang="en-US" dirty="0"/>
              <a:t>If a workshop or presentation is scheduled, I will give 110% to be ready for it just-in-time.</a:t>
            </a:r>
          </a:p>
        </p:txBody>
      </p:sp>
    </p:spTree>
    <p:extLst>
      <p:ext uri="{BB962C8B-B14F-4D97-AF65-F5344CB8AC3E}">
        <p14:creationId xmlns:p14="http://schemas.microsoft.com/office/powerpoint/2010/main" val="885848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5E5A7F-8149-4260-B7F9-CE58B5276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90A66-86A0-4CAF-BF00-FB13F329D2B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914400"/>
            <a:ext cx="8304000" cy="3573650"/>
          </a:xfrm>
        </p:spPr>
        <p:txBody>
          <a:bodyPr/>
          <a:lstStyle/>
          <a:p>
            <a:r>
              <a:rPr lang="en-US" dirty="0"/>
              <a:t>If I haven’t done what you asked me, it’s not because I don’t like you. Don’t be afraid to remind me (repeatedly).</a:t>
            </a:r>
          </a:p>
          <a:p>
            <a:r>
              <a:rPr lang="en-US" dirty="0"/>
              <a:t>Because I tend to feed off your motivation, tasks presented in person tend to trump those sent by email. </a:t>
            </a:r>
          </a:p>
          <a:p>
            <a:pPr lvl="1"/>
            <a:r>
              <a:rPr lang="en-US" dirty="0"/>
              <a:t>When I am working with someone, I don’t tend to check my email, so try to call me or stop by.</a:t>
            </a:r>
          </a:p>
          <a:p>
            <a:pPr lvl="1"/>
            <a:r>
              <a:rPr lang="en-US" dirty="0"/>
              <a:t>No response to your message tends to mean that I have no idea how to respond or start.</a:t>
            </a:r>
          </a:p>
        </p:txBody>
      </p:sp>
    </p:spTree>
    <p:extLst>
      <p:ext uri="{BB962C8B-B14F-4D97-AF65-F5344CB8AC3E}">
        <p14:creationId xmlns:p14="http://schemas.microsoft.com/office/powerpoint/2010/main" val="378510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can LangTech do?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Computers by Frank Herbert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idx="2"/>
            <p:custDataLst>
              <p:tags r:id="rId2"/>
            </p:custDataLst>
          </p:nvPr>
        </p:nvSpPr>
        <p:spPr>
          <a:xfrm>
            <a:off x="360040" y="778016"/>
            <a:ext cx="4044619" cy="371003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What do such machines really do? </a:t>
            </a:r>
          </a:p>
          <a:p>
            <a:pPr marL="0" indent="0">
              <a:buNone/>
            </a:pPr>
            <a:r>
              <a:rPr lang="en-US" sz="2400" dirty="0"/>
              <a:t>They increase the number of things we can do without thinking. </a:t>
            </a:r>
          </a:p>
          <a:p>
            <a:pPr marL="0" indent="0">
              <a:buNone/>
            </a:pPr>
            <a:r>
              <a:rPr lang="en-US" sz="2400" dirty="0"/>
              <a:t>Things we do without thinking — there's the real danger.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4294967295"/>
            <p:custDataLst>
              <p:tags r:id="rId3"/>
            </p:custDataLst>
          </p:nvPr>
        </p:nvSpPr>
        <p:spPr>
          <a:xfrm>
            <a:off x="5008282" y="809856"/>
            <a:ext cx="3567953" cy="3478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H" sz="2400" dirty="0"/>
              <a:t>À quoi servent de telles machines, en réalité?</a:t>
            </a:r>
          </a:p>
          <a:p>
            <a:pPr marL="0" indent="0">
              <a:buNone/>
            </a:pPr>
            <a:r>
              <a:rPr lang="fr-CH" sz="2400" dirty="0"/>
              <a:t>À accroître le nombre des choses que nous pouvons faire sans y penser.</a:t>
            </a:r>
          </a:p>
          <a:p>
            <a:pPr marL="0" indent="0">
              <a:buNone/>
            </a:pPr>
            <a:r>
              <a:rPr lang="fr-CH" sz="2400" dirty="0"/>
              <a:t>Voilà le vrai danger… les choses que nous faisons sans y penser.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  <p:custDataLst>
              <p:tags r:id="rId4"/>
            </p:custDataLst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defTabSz="685800">
              <a:buClrTx/>
              <a:defRPr/>
            </a:pPr>
            <a:fld id="{3CD2157C-1F51-4F0E-A37F-0DE2F007A81D}" type="slidenum">
              <a:rPr lang="en-US" sz="1350">
                <a:solidFill>
                  <a:sysClr val="windowText" lastClr="000000"/>
                </a:solidFill>
              </a:rPr>
              <a:pPr defTabSz="685800">
                <a:buClrTx/>
                <a:defRPr/>
              </a:pPr>
              <a:t>22</a:t>
            </a:fld>
            <a:endParaRPr lang="en-US" sz="1350">
              <a:solidFill>
                <a:sysClr val="windowText" lastClr="000000"/>
              </a:solidFill>
            </a:endParaRPr>
          </a:p>
        </p:txBody>
      </p: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540435" y="4779290"/>
            <a:ext cx="515718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350" dirty="0">
                <a:solidFill>
                  <a:schemeClr val="bg1"/>
                </a:solidFill>
              </a:rPr>
              <a:t>Herbert, Frank. </a:t>
            </a:r>
            <a:r>
              <a:rPr lang="en-US" sz="1350" i="1" dirty="0">
                <a:solidFill>
                  <a:schemeClr val="bg1"/>
                </a:solidFill>
              </a:rPr>
              <a:t>God Emperor of Dune</a:t>
            </a:r>
            <a:r>
              <a:rPr lang="en-US" sz="1350" dirty="0">
                <a:solidFill>
                  <a:schemeClr val="bg1"/>
                </a:solidFill>
              </a:rPr>
              <a:t>. New York: Putnam, 1981.</a:t>
            </a:r>
          </a:p>
          <a:p>
            <a:pPr defTabSz="685800">
              <a:buClrTx/>
              <a:defRPr/>
            </a:pP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75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2D11-1056-4A08-BE27-BF9AF639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C95F3-FC75-444A-B266-D21C9D3F9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3" y="0"/>
            <a:ext cx="6698550" cy="465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73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2D11-1056-4A08-BE27-BF9AF639D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B3BE5-7E18-4917-9D48-C88739CFE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7" y="0"/>
            <a:ext cx="6697012" cy="463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1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D69338-46FD-4229-9D9A-A1D5A20F6A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Foundational Technologies</a:t>
            </a:r>
          </a:p>
        </p:txBody>
      </p:sp>
    </p:spTree>
    <p:extLst>
      <p:ext uri="{BB962C8B-B14F-4D97-AF65-F5344CB8AC3E}">
        <p14:creationId xmlns:p14="http://schemas.microsoft.com/office/powerpoint/2010/main" val="3170195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E89B9F-6CF3-4E37-BA11-D8CD101B9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Keyboards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F281A-027C-4978-8E27-6C052E6BE38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Cameroon Keyboard</a:t>
            </a:r>
          </a:p>
          <a:p>
            <a:pPr lvl="1"/>
            <a:r>
              <a:rPr lang="en-US" dirty="0"/>
              <a:t>Android App</a:t>
            </a:r>
          </a:p>
          <a:p>
            <a:pPr lvl="1"/>
            <a:r>
              <a:rPr lang="en-US" dirty="0"/>
              <a:t>Windows Keyboards</a:t>
            </a:r>
          </a:p>
          <a:p>
            <a:pPr lvl="1"/>
            <a:r>
              <a:rPr lang="en-US" dirty="0"/>
              <a:t>Linux XKB</a:t>
            </a:r>
          </a:p>
          <a:p>
            <a:pPr lvl="1"/>
            <a:r>
              <a:rPr lang="en-US" dirty="0"/>
              <a:t>Keyman Keyboard</a:t>
            </a:r>
          </a:p>
          <a:p>
            <a:pPr lvl="1"/>
            <a:r>
              <a:rPr lang="en-US" dirty="0"/>
              <a:t>Keyboard App Creator</a:t>
            </a:r>
          </a:p>
          <a:p>
            <a:pPr lvl="1"/>
            <a:r>
              <a:rPr lang="en-US" dirty="0" err="1"/>
              <a:t>Ukelele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717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3010-1810-4CB6-90D8-BBF9172C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Keyman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31D3155B-5856-4B4F-9FCA-211FBA5D7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4" y="999583"/>
            <a:ext cx="8917635" cy="315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621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73010-1810-4CB6-90D8-BBF9172C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Keyman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75B37-E58A-4118-9275-453D62419D1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399647" y="1181916"/>
            <a:ext cx="6114764" cy="273193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314" name="Picture 2" descr="image">
            <a:extLst>
              <a:ext uri="{FF2B5EF4-FFF2-40B4-BE49-F238E27FC236}">
                <a16:creationId xmlns:a16="http://schemas.microsoft.com/office/drawing/2014/main" id="{047667E4-4277-4E7B-80AA-074FC321C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061" y="862113"/>
            <a:ext cx="6733309" cy="353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99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D5003-2039-4855-ABEC-957E2E654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Text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C3395D3-D2FE-4E04-890F-12453A76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198" y="25957"/>
            <a:ext cx="25892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577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14526E-4A7D-421E-9F6E-44D7B7DC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Unicode Conversion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D61C4-B8B7-4469-8735-4E85415A490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SIL Converters</a:t>
            </a:r>
          </a:p>
          <a:p>
            <a:r>
              <a:rPr lang="en-US" dirty="0"/>
              <a:t>Tavultesoft Character Identifier</a:t>
            </a:r>
          </a:p>
          <a:p>
            <a:r>
              <a:rPr lang="en-US" dirty="0"/>
              <a:t>OO Linguistic Tools</a:t>
            </a:r>
          </a:p>
        </p:txBody>
      </p:sp>
    </p:spTree>
    <p:extLst>
      <p:ext uri="{BB962C8B-B14F-4D97-AF65-F5344CB8AC3E}">
        <p14:creationId xmlns:p14="http://schemas.microsoft.com/office/powerpoint/2010/main" val="3313253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CF83-4D8D-4AF1-AF0F-38126ADA5B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Translation</a:t>
            </a:r>
          </a:p>
        </p:txBody>
      </p:sp>
    </p:spTree>
    <p:extLst>
      <p:ext uri="{BB962C8B-B14F-4D97-AF65-F5344CB8AC3E}">
        <p14:creationId xmlns:p14="http://schemas.microsoft.com/office/powerpoint/2010/main" val="3359311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7C0044-06B7-419E-B636-607B2185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 Tools (Overview)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E1276D-2AE4-42DB-A924-B0A69BE65DF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Editing</a:t>
            </a:r>
          </a:p>
          <a:p>
            <a:pPr lvl="1"/>
            <a:r>
              <a:rPr lang="en-US" dirty="0"/>
              <a:t>Paratext (and Paratext Lite)</a:t>
            </a:r>
          </a:p>
          <a:p>
            <a:pPr lvl="1"/>
            <a:r>
              <a:rPr lang="en-US" dirty="0"/>
              <a:t>Adapt-It</a:t>
            </a:r>
          </a:p>
          <a:p>
            <a:pPr lvl="1"/>
            <a:r>
              <a:rPr lang="en-US" dirty="0"/>
              <a:t>The Bible Translator’s Assistant</a:t>
            </a:r>
          </a:p>
          <a:p>
            <a:r>
              <a:rPr lang="en-US" dirty="0"/>
              <a:t>Checking</a:t>
            </a:r>
          </a:p>
          <a:p>
            <a:pPr lvl="1"/>
            <a:r>
              <a:rPr lang="en-US" dirty="0"/>
              <a:t>Paratext</a:t>
            </a:r>
          </a:p>
          <a:p>
            <a:pPr lvl="1"/>
            <a:r>
              <a:rPr lang="en-US" dirty="0" err="1"/>
              <a:t>ScriptureForge</a:t>
            </a:r>
            <a:endParaRPr lang="en-US" dirty="0"/>
          </a:p>
          <a:p>
            <a:pPr lvl="1"/>
            <a:r>
              <a:rPr lang="en-US" dirty="0" err="1"/>
              <a:t>TransCelerator</a:t>
            </a:r>
            <a:endParaRPr lang="en-US" dirty="0"/>
          </a:p>
          <a:p>
            <a:pPr lvl="1"/>
            <a:r>
              <a:rPr lang="en-US" dirty="0" err="1"/>
              <a:t>TranslationCore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45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A8821D-BC77-464B-AAD5-FBB9CDA12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Paratext 9.1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B85CC7-BB10-412B-8DA3-8D23D0BA9DA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6E6595E-9CED-48C0-BEC0-96B823F26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20" y="802193"/>
            <a:ext cx="8189767" cy="420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322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DF38-9F22-45CF-BE03-84B65C66E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Paratext Enhanced Resources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D8F5CE-3E95-40C6-8A43-FBC7FFE4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06" y="755420"/>
            <a:ext cx="5761038" cy="433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250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DF38-9F22-45CF-BE03-84B65C66E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Paratext Project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7D2F-83BE-4353-9519-50854772436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International pressure to apply and update project plans.</a:t>
            </a:r>
          </a:p>
          <a:p>
            <a:r>
              <a:rPr lang="en-US" dirty="0"/>
              <a:t>SIL Compact Plan</a:t>
            </a:r>
          </a:p>
          <a:p>
            <a:r>
              <a:rPr lang="en-US" dirty="0"/>
              <a:t>Improvements to the Tool.</a:t>
            </a:r>
          </a:p>
        </p:txBody>
      </p:sp>
    </p:spTree>
    <p:extLst>
      <p:ext uri="{BB962C8B-B14F-4D97-AF65-F5344CB8AC3E}">
        <p14:creationId xmlns:p14="http://schemas.microsoft.com/office/powerpoint/2010/main" val="128905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A49C-C173-457E-88D7-FD74393B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Paratext Lite</a:t>
            </a:r>
          </a:p>
        </p:txBody>
      </p:sp>
      <p:pic>
        <p:nvPicPr>
          <p:cNvPr id="5122" name="Picture 2" descr="Swiping between screens">
            <a:extLst>
              <a:ext uri="{FF2B5EF4-FFF2-40B4-BE49-F238E27FC236}">
                <a16:creationId xmlns:a16="http://schemas.microsoft.com/office/drawing/2014/main" id="{CDD436E0-8210-4A1C-8130-E35F52834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432" y="902684"/>
            <a:ext cx="6358606" cy="424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98C244-55C1-48D4-9205-8481215D7E3A}"/>
              </a:ext>
            </a:extLst>
          </p:cNvPr>
          <p:cNvSpPr txBox="1"/>
          <p:nvPr/>
        </p:nvSpPr>
        <p:spPr>
          <a:xfrm>
            <a:off x="5248735" y="18646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https://paratext.org/2020/10/28/paratext-lite/</a:t>
            </a:r>
          </a:p>
        </p:txBody>
      </p:sp>
    </p:spTree>
    <p:extLst>
      <p:ext uri="{BB962C8B-B14F-4D97-AF65-F5344CB8AC3E}">
        <p14:creationId xmlns:p14="http://schemas.microsoft.com/office/powerpoint/2010/main" val="2923678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F7D8E-7259-49E3-85D9-B7086BBB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Bible Translator’s Assistant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7DD456-E296-405B-AE6B-18D1358B0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550" y="953333"/>
            <a:ext cx="7724275" cy="413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062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6D64E9-6CBA-4DD0-8C10-13A626548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ScriptureForge</a:t>
            </a:r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21AE1E1-9951-4431-8F9A-CEA6FE850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84" y="798624"/>
            <a:ext cx="7014829" cy="434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945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7241-8744-40D6-80EC-CE834200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TranslationCore</a:t>
            </a:r>
            <a:r>
              <a:rPr lang="en-US" dirty="0"/>
              <a:t>: Translation Checking Questions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FA4A27-10D2-486A-9A4E-2C50FC05C17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BDA7E2-917B-426F-86AD-5507F82C7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041" y="825362"/>
            <a:ext cx="6908984" cy="416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8872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7C0044-06B7-419E-B636-607B2185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 Resources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E1276D-2AE4-42DB-A924-B0A69BE65DF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Paratext Resources and Enhanced Resources</a:t>
            </a:r>
          </a:p>
          <a:p>
            <a:r>
              <a:rPr lang="en-US" dirty="0"/>
              <a:t>Translator’s Workplace Logos</a:t>
            </a:r>
          </a:p>
          <a:p>
            <a:r>
              <a:rPr lang="en-US" dirty="0"/>
              <a:t>Bureau de </a:t>
            </a:r>
            <a:r>
              <a:rPr lang="en-US" dirty="0" err="1"/>
              <a:t>Traducteur</a:t>
            </a:r>
            <a:r>
              <a:rPr lang="en-US" dirty="0"/>
              <a:t> Logos</a:t>
            </a:r>
          </a:p>
          <a:p>
            <a:r>
              <a:rPr lang="en-US" dirty="0"/>
              <a:t>Biblical Analysis and Research tool (BART)</a:t>
            </a:r>
          </a:p>
          <a:p>
            <a:r>
              <a:rPr lang="en-US" dirty="0" err="1"/>
              <a:t>Pupitre</a:t>
            </a:r>
            <a:r>
              <a:rPr lang="en-US" dirty="0"/>
              <a:t> (Discontinued)</a:t>
            </a:r>
          </a:p>
        </p:txBody>
      </p:sp>
    </p:spTree>
    <p:extLst>
      <p:ext uri="{BB962C8B-B14F-4D97-AF65-F5344CB8AC3E}">
        <p14:creationId xmlns:p14="http://schemas.microsoft.com/office/powerpoint/2010/main" val="626322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63CF7-3CAF-4386-93D0-43EE79D4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Translator’s Workplace Logos</a:t>
            </a:r>
          </a:p>
        </p:txBody>
      </p:sp>
      <p:pic>
        <p:nvPicPr>
          <p:cNvPr id="3074" name="Picture 2" descr="more shortcuts button logos 9">
            <a:extLst>
              <a:ext uri="{FF2B5EF4-FFF2-40B4-BE49-F238E27FC236}">
                <a16:creationId xmlns:a16="http://schemas.microsoft.com/office/drawing/2014/main" id="{E2BD8CF5-6F8B-49BA-BFB6-75C08F675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341" y="853327"/>
            <a:ext cx="7064188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911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96FD4-D551-4164-A4F6-75C373F2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with Oral Scripture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F8BB9-4D56-4CB8-821A-3EA580F710F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Full Oral Process</a:t>
            </a:r>
          </a:p>
          <a:p>
            <a:pPr lvl="1"/>
            <a:r>
              <a:rPr lang="en-US" dirty="0"/>
              <a:t>Render</a:t>
            </a:r>
          </a:p>
          <a:p>
            <a:r>
              <a:rPr lang="en-US" dirty="0"/>
              <a:t>Transcribing Oral Stories for Checking</a:t>
            </a:r>
          </a:p>
          <a:p>
            <a:pPr lvl="1"/>
            <a:r>
              <a:rPr lang="en-US" dirty="0"/>
              <a:t>Transcriber</a:t>
            </a:r>
          </a:p>
          <a:p>
            <a:r>
              <a:rPr lang="en-US" dirty="0"/>
              <a:t>Recording Scripture</a:t>
            </a:r>
          </a:p>
          <a:p>
            <a:pPr lvl="1"/>
            <a:r>
              <a:rPr lang="en-US" dirty="0" err="1"/>
              <a:t>Glyssen</a:t>
            </a:r>
            <a:endParaRPr lang="en-US" dirty="0"/>
          </a:p>
          <a:p>
            <a:pPr lvl="1"/>
            <a:r>
              <a:rPr lang="en-US" dirty="0" err="1"/>
              <a:t>HearThis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825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C265E6D-BDD2-4DA8-987D-D1F9A148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Transcriber (SIL)</a:t>
            </a:r>
          </a:p>
        </p:txBody>
      </p:sp>
      <p:pic>
        <p:nvPicPr>
          <p:cNvPr id="7170" name="Picture 2" descr="transcription management">
            <a:extLst>
              <a:ext uri="{FF2B5EF4-FFF2-40B4-BE49-F238E27FC236}">
                <a16:creationId xmlns:a16="http://schemas.microsoft.com/office/drawing/2014/main" id="{F3032596-4470-48E2-9327-5B9D4B831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88" y="945423"/>
            <a:ext cx="8157411" cy="397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2468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2AD5-ADE9-4470-BA36-DB86C98B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Scripture Publishing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D794C-20A7-406E-B2C1-067399E614D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Draft:</a:t>
            </a:r>
          </a:p>
          <a:p>
            <a:pPr lvl="1"/>
            <a:r>
              <a:rPr lang="en-US" dirty="0" err="1"/>
              <a:t>PTXPrint</a:t>
            </a:r>
            <a:endParaRPr lang="en-US" dirty="0"/>
          </a:p>
          <a:p>
            <a:pPr lvl="1"/>
            <a:r>
              <a:rPr lang="en-US" dirty="0"/>
              <a:t>Print Draft</a:t>
            </a:r>
          </a:p>
          <a:p>
            <a:r>
              <a:rPr lang="en-US" dirty="0"/>
              <a:t>Final:</a:t>
            </a:r>
          </a:p>
          <a:p>
            <a:pPr lvl="1"/>
            <a:r>
              <a:rPr lang="en-US" dirty="0"/>
              <a:t>Publishing Assistant and </a:t>
            </a:r>
            <a:r>
              <a:rPr lang="en-US" dirty="0" err="1"/>
              <a:t>inDesign</a:t>
            </a:r>
            <a:endParaRPr lang="en-US" dirty="0"/>
          </a:p>
          <a:p>
            <a:pPr lvl="1"/>
            <a:r>
              <a:rPr lang="en-US" dirty="0"/>
              <a:t>Scripture App Builder</a:t>
            </a:r>
          </a:p>
        </p:txBody>
      </p:sp>
    </p:spTree>
    <p:extLst>
      <p:ext uri="{BB962C8B-B14F-4D97-AF65-F5344CB8AC3E}">
        <p14:creationId xmlns:p14="http://schemas.microsoft.com/office/powerpoint/2010/main" val="3978934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4B1E7-8582-4643-B0BF-EEBE0440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PTXPrint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904288-6457-4DEE-9D0B-D94D4D51F4FA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351624-4EF0-4494-950A-66C271DCE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37" y="334560"/>
            <a:ext cx="6854222" cy="480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9028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1094-F77C-473A-958B-D43C014E8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Scripture App Builder</a:t>
            </a:r>
          </a:p>
        </p:txBody>
      </p:sp>
      <p:pic>
        <p:nvPicPr>
          <p:cNvPr id="8194" name="Picture 2" descr="Building an App using Scripture App Builder">
            <a:extLst>
              <a:ext uri="{FF2B5EF4-FFF2-40B4-BE49-F238E27FC236}">
                <a16:creationId xmlns:a16="http://schemas.microsoft.com/office/drawing/2014/main" id="{DD4FAC5B-E65C-480D-91C4-E24DFEFA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862013"/>
            <a:ext cx="7019925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3254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3B44C-03F1-4477-AB17-1B988498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Bible Images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3D9E82-A18B-45A8-9865-527A9E0B5A2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https://www.freebibleimages.org/about/</a:t>
            </a:r>
          </a:p>
        </p:txBody>
      </p:sp>
    </p:spTree>
    <p:extLst>
      <p:ext uri="{BB962C8B-B14F-4D97-AF65-F5344CB8AC3E}">
        <p14:creationId xmlns:p14="http://schemas.microsoft.com/office/powerpoint/2010/main" val="12352776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D5EA8-1D38-436A-BC36-1F4F59DA2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from Luke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9B64AE-C7CE-4289-9966-8BEEED30837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https://lessonsfromluke.gospelcoding.org/</a:t>
            </a:r>
          </a:p>
        </p:txBody>
      </p:sp>
    </p:spTree>
    <p:extLst>
      <p:ext uri="{BB962C8B-B14F-4D97-AF65-F5344CB8AC3E}">
        <p14:creationId xmlns:p14="http://schemas.microsoft.com/office/powerpoint/2010/main" val="1737927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F5909CD-D32F-4585-80F5-0F1068093F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Publishing</a:t>
            </a:r>
          </a:p>
        </p:txBody>
      </p:sp>
    </p:spTree>
    <p:extLst>
      <p:ext uri="{BB962C8B-B14F-4D97-AF65-F5344CB8AC3E}">
        <p14:creationId xmlns:p14="http://schemas.microsoft.com/office/powerpoint/2010/main" val="40065327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A4D1-8EF5-4286-9762-136CC10C0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XLingPaper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95BD5E-7DC4-4C80-8645-43E297868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13" y="350638"/>
            <a:ext cx="5802312" cy="444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7915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F441-B0B6-40D5-A507-D069F391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Antidote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C81A0-D74D-44CC-A35A-5E7454C72EB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orrecteur">
            <a:extLst>
              <a:ext uri="{FF2B5EF4-FFF2-40B4-BE49-F238E27FC236}">
                <a16:creationId xmlns:a16="http://schemas.microsoft.com/office/drawing/2014/main" id="{CC3544A6-C5B9-41FA-A7B3-96F5935FC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442" y="53253"/>
            <a:ext cx="7000496" cy="483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6417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9D18FA8-3C6C-4F75-AC21-BE613706D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Literacy</a:t>
            </a:r>
          </a:p>
        </p:txBody>
      </p:sp>
    </p:spTree>
    <p:extLst>
      <p:ext uri="{BB962C8B-B14F-4D97-AF65-F5344CB8AC3E}">
        <p14:creationId xmlns:p14="http://schemas.microsoft.com/office/powerpoint/2010/main" val="11377815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FA8545-042E-48BF-A7A7-108A36C4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Primers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7EEBE-6779-45C8-BF2D-4685F724B47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err="1"/>
              <a:t>WordLists</a:t>
            </a:r>
            <a:r>
              <a:rPr lang="en-US" dirty="0"/>
              <a:t> and Teaching Order</a:t>
            </a:r>
          </a:p>
          <a:p>
            <a:pPr lvl="1"/>
            <a:r>
              <a:rPr lang="en-US" dirty="0" err="1"/>
              <a:t>PrimerPrep</a:t>
            </a:r>
            <a:endParaRPr lang="en-US" dirty="0"/>
          </a:p>
          <a:p>
            <a:pPr lvl="1"/>
            <a:r>
              <a:rPr lang="en-US" dirty="0" err="1"/>
              <a:t>Synphony</a:t>
            </a:r>
            <a:endParaRPr lang="en-US" dirty="0"/>
          </a:p>
          <a:p>
            <a:pPr lvl="1"/>
            <a:r>
              <a:rPr lang="en-US" dirty="0"/>
              <a:t>Bloom</a:t>
            </a:r>
          </a:p>
          <a:p>
            <a:r>
              <a:rPr lang="en-US" dirty="0"/>
              <a:t>Making Books</a:t>
            </a:r>
          </a:p>
          <a:p>
            <a:pPr lvl="1"/>
            <a:r>
              <a:rPr lang="en-US" dirty="0"/>
              <a:t>Bloom</a:t>
            </a:r>
          </a:p>
          <a:p>
            <a:pPr lvl="1"/>
            <a:r>
              <a:rPr lang="en-US" dirty="0"/>
              <a:t>Desktop Publishing Software</a:t>
            </a:r>
          </a:p>
          <a:p>
            <a:pPr lvl="1"/>
            <a:r>
              <a:rPr lang="en-US" dirty="0"/>
              <a:t>Bantu Literacy Tools?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810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DEE909-37E9-4945-A278-6B9377CFB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PrimerPrep</a:t>
            </a:r>
            <a:endParaRPr lang="en-US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93146D67-A49C-4B0E-BDE9-41CF07122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815" y="759513"/>
            <a:ext cx="6634163" cy="438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4818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FA8545-042E-48BF-A7A7-108A36C4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Shellbooks</a:t>
            </a:r>
            <a:r>
              <a:rPr lang="en-US" dirty="0"/>
              <a:t>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7EEBE-6779-45C8-BF2D-4685F724B47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1"/>
            <a:r>
              <a:rPr lang="en-US" dirty="0"/>
              <a:t>Bloom</a:t>
            </a:r>
          </a:p>
          <a:p>
            <a:pPr lvl="1"/>
            <a:r>
              <a:rPr lang="en-US" dirty="0"/>
              <a:t>Desktop Publishing Software</a:t>
            </a:r>
          </a:p>
        </p:txBody>
      </p:sp>
    </p:spTree>
    <p:extLst>
      <p:ext uri="{BB962C8B-B14F-4D97-AF65-F5344CB8AC3E}">
        <p14:creationId xmlns:p14="http://schemas.microsoft.com/office/powerpoint/2010/main" val="34826054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77A4AE-4FED-4DDE-811B-B040283B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D30A6C-F987-4876-A7F2-D59EED9D0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103" y="729343"/>
            <a:ext cx="7543267" cy="41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456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A76F-E072-4B72-BC4C-08994690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Reader</a:t>
            </a:r>
          </a:p>
        </p:txBody>
      </p:sp>
      <p:pic>
        <p:nvPicPr>
          <p:cNvPr id="1026" name="Picture 2" descr="org.sil.bloom.reader">
            <a:extLst>
              <a:ext uri="{FF2B5EF4-FFF2-40B4-BE49-F238E27FC236}">
                <a16:creationId xmlns:a16="http://schemas.microsoft.com/office/drawing/2014/main" id="{58DFE97D-C740-4AE8-BE01-1E5738293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057" y="211497"/>
            <a:ext cx="5333999" cy="461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2866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2C71-380A-4116-B652-64BF3B4C3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AlphaChart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814DAC-EFB7-41FB-B784-63E51496C3D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https://alphachart.gospelcoding.org/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81D9EC-5D80-4FC8-A0E1-8A6CF10661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67"/>
          <a:stretch/>
        </p:blipFill>
        <p:spPr>
          <a:xfrm>
            <a:off x="3352800" y="1433466"/>
            <a:ext cx="5791200" cy="371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764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BCC55B-1A3B-4207-8AA6-0FCAA6AD43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Linguistics</a:t>
            </a:r>
          </a:p>
        </p:txBody>
      </p:sp>
    </p:spTree>
    <p:extLst>
      <p:ext uri="{BB962C8B-B14F-4D97-AF65-F5344CB8AC3E}">
        <p14:creationId xmlns:p14="http://schemas.microsoft.com/office/powerpoint/2010/main" val="27742368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CECA85-604F-4F15-B700-1B900BF3B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Collection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79E601-341C-4A7D-9A83-C246027A493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1255712"/>
            <a:ext cx="8304000" cy="3232337"/>
          </a:xfrm>
        </p:spPr>
        <p:txBody>
          <a:bodyPr/>
          <a:lstStyle/>
          <a:p>
            <a:r>
              <a:rPr lang="en-US" dirty="0"/>
              <a:t>FLEx</a:t>
            </a:r>
          </a:p>
          <a:p>
            <a:r>
              <a:rPr lang="en-US" dirty="0" err="1"/>
              <a:t>TheCombine</a:t>
            </a:r>
            <a:endParaRPr lang="en-US" dirty="0"/>
          </a:p>
          <a:p>
            <a:r>
              <a:rPr lang="en-US" dirty="0"/>
              <a:t>WeSay</a:t>
            </a:r>
          </a:p>
          <a:p>
            <a:r>
              <a:rPr lang="en-US" dirty="0" err="1"/>
              <a:t>WordSurv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F7ABE19-91BF-4825-9252-EFCE68F51B6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796925"/>
            <a:ext cx="8347075" cy="458788"/>
          </a:xfrm>
        </p:spPr>
        <p:txBody>
          <a:bodyPr/>
          <a:lstStyle/>
          <a:p>
            <a:r>
              <a:rPr lang="en-US" dirty="0"/>
              <a:t>(Wordlists or Rapid Word Collection)</a:t>
            </a:r>
          </a:p>
        </p:txBody>
      </p:sp>
    </p:spTree>
    <p:extLst>
      <p:ext uri="{BB962C8B-B14F-4D97-AF65-F5344CB8AC3E}">
        <p14:creationId xmlns:p14="http://schemas.microsoft.com/office/powerpoint/2010/main" val="41357951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34970-479E-4E18-AF4C-AC6427AE0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Lexicon Development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BA86A-1ECB-4B7D-AC01-1A307BC0549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FLEx</a:t>
            </a:r>
          </a:p>
          <a:p>
            <a:r>
              <a:rPr lang="en-US" dirty="0" err="1"/>
              <a:t>LanguageForge</a:t>
            </a:r>
            <a:endParaRPr lang="en-US" dirty="0"/>
          </a:p>
          <a:p>
            <a:r>
              <a:rPr lang="en-US" dirty="0"/>
              <a:t>WeSay</a:t>
            </a:r>
          </a:p>
        </p:txBody>
      </p:sp>
    </p:spTree>
    <p:extLst>
      <p:ext uri="{BB962C8B-B14F-4D97-AF65-F5344CB8AC3E}">
        <p14:creationId xmlns:p14="http://schemas.microsoft.com/office/powerpoint/2010/main" val="2555604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38F59-575A-4AD2-8924-02A74C33E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LanguageForge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CDC04F-22F5-49E3-8522-612C59903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716" y="-53253"/>
            <a:ext cx="387415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238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D63C7-D1CA-493E-B802-644A8054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Lexical Publishing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8BC9-226A-4130-9604-FBC96EDE129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Pathway</a:t>
            </a:r>
          </a:p>
          <a:p>
            <a:r>
              <a:rPr lang="en-US" dirty="0"/>
              <a:t>Dictionary App Builder</a:t>
            </a:r>
          </a:p>
          <a:p>
            <a:r>
              <a:rPr lang="en-US" dirty="0"/>
              <a:t>Webonary</a:t>
            </a:r>
          </a:p>
          <a:p>
            <a:r>
              <a:rPr lang="en-US" dirty="0" err="1"/>
              <a:t>Lexique</a:t>
            </a:r>
            <a:r>
              <a:rPr lang="en-US" dirty="0"/>
              <a:t> Pro</a:t>
            </a:r>
          </a:p>
        </p:txBody>
      </p:sp>
    </p:spTree>
    <p:extLst>
      <p:ext uri="{BB962C8B-B14F-4D97-AF65-F5344CB8AC3E}">
        <p14:creationId xmlns:p14="http://schemas.microsoft.com/office/powerpoint/2010/main" val="23209356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7AB143-2639-4BAD-AC1C-7B1602F3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Webonary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2BD4B1-D617-45A9-B4C0-1E5517DFE28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0F72D7-17A5-4612-9DB6-8F674586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222" y="164436"/>
            <a:ext cx="5457719" cy="477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12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5FF3A-DF0B-4FF0-8050-F9FB21BE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Phonological Analysis </a:t>
            </a:r>
            <a:r>
              <a:rPr lang="en-US" sz="3000" b="0" i="0" u="none" strike="noStrike" cap="none" dirty="0">
                <a:solidFill>
                  <a:srgbClr val="00A7E1"/>
                </a:solidFill>
                <a:effectLst/>
                <a:latin typeface="Source Sans Pro SemiBold"/>
                <a:ea typeface="Source Sans Pro SemiBold"/>
                <a:cs typeface="Source Sans Pro SemiBold"/>
                <a:sym typeface="Source Sans Pro SemiBold"/>
              </a:rPr>
              <a:t>(Overview)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941-ADAF-4D98-97CB-505813240C1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Phonology Assistant</a:t>
            </a:r>
          </a:p>
          <a:p>
            <a:r>
              <a:rPr lang="en-US" dirty="0"/>
              <a:t>Speech Analyzer</a:t>
            </a:r>
          </a:p>
          <a:p>
            <a:r>
              <a:rPr lang="en-US" dirty="0" err="1"/>
              <a:t>Praat</a:t>
            </a:r>
            <a:endParaRPr lang="en-US" dirty="0"/>
          </a:p>
          <a:p>
            <a:r>
              <a:rPr lang="en-US" dirty="0"/>
              <a:t>PTEST</a:t>
            </a:r>
          </a:p>
        </p:txBody>
      </p:sp>
    </p:spTree>
    <p:extLst>
      <p:ext uri="{BB962C8B-B14F-4D97-AF65-F5344CB8AC3E}">
        <p14:creationId xmlns:p14="http://schemas.microsoft.com/office/powerpoint/2010/main" val="35692439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F58B1D-9019-4378-BB11-267E41B5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Analyzer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4CCCB93-EEB3-4CBB-8BCD-AEA13C58F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23" y="943682"/>
            <a:ext cx="5715536" cy="414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3519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BE1C-9151-4709-997C-F91F6CE52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Phonology Assistant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08E071-138C-426C-9941-03A2BF7979F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7B8D4B-EB63-4315-8926-4BC91BDD1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916" y="828692"/>
            <a:ext cx="7572533" cy="431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452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5C8464E-582A-44C9-B496-35A0E292D7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Survey</a:t>
            </a:r>
          </a:p>
        </p:txBody>
      </p:sp>
    </p:spTree>
    <p:extLst>
      <p:ext uri="{BB962C8B-B14F-4D97-AF65-F5344CB8AC3E}">
        <p14:creationId xmlns:p14="http://schemas.microsoft.com/office/powerpoint/2010/main" val="1807358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00B20-1A78-49AE-A50C-A189FB4A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WordSurv</a:t>
            </a:r>
            <a:endParaRPr lang="en-US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436F9931-84DC-4D95-8A07-98A2D822A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7" y="53253"/>
            <a:ext cx="65833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6050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D530-7802-4B28-91B7-A248BDC80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8ED140-E7D9-4124-B0FD-B80E7B7D4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286" y="417157"/>
            <a:ext cx="5855289" cy="430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825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B786BF-D16B-4E21-9801-5E63B2441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Language Documentation</a:t>
            </a:r>
          </a:p>
        </p:txBody>
      </p:sp>
    </p:spTree>
    <p:extLst>
      <p:ext uri="{BB962C8B-B14F-4D97-AF65-F5344CB8AC3E}">
        <p14:creationId xmlns:p14="http://schemas.microsoft.com/office/powerpoint/2010/main" val="10271223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12789C-30C0-434B-94FB-35BB6061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SayMore</a:t>
            </a:r>
            <a:endParaRPr lang="en-US" dirty="0"/>
          </a:p>
        </p:txBody>
      </p:sp>
      <p:pic>
        <p:nvPicPr>
          <p:cNvPr id="14338" name="Picture 2" descr="Events List">
            <a:extLst>
              <a:ext uri="{FF2B5EF4-FFF2-40B4-BE49-F238E27FC236}">
                <a16:creationId xmlns:a16="http://schemas.microsoft.com/office/drawing/2014/main" id="{D9473BA3-AB80-4D8D-8FC9-DE81BB3B47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677" y="1047749"/>
            <a:ext cx="5270268" cy="394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8342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0030-4315-41D0-B787-DC7BA4994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Prestige</a:t>
            </a:r>
          </a:p>
        </p:txBody>
      </p:sp>
    </p:spTree>
    <p:extLst>
      <p:ext uri="{BB962C8B-B14F-4D97-AF65-F5344CB8AC3E}">
        <p14:creationId xmlns:p14="http://schemas.microsoft.com/office/powerpoint/2010/main" val="41705144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78889-0F1D-45A7-9D0C-7A0F6D91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Prestige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D4C5-102A-4E02-9D15-BB3997D6D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98" y="741318"/>
            <a:ext cx="7979229" cy="438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2266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8BE9-F758-4C7C-80AF-D2BA5FB28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3FE2-0D7B-42F4-84D0-3123C264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8F1DF-4116-4F10-B070-334B9DDD593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0040" y="1141111"/>
            <a:ext cx="8304000" cy="3346939"/>
          </a:xfrm>
        </p:spPr>
        <p:txBody>
          <a:bodyPr/>
          <a:lstStyle/>
          <a:p>
            <a:r>
              <a:rPr lang="en-US" dirty="0"/>
              <a:t>My brain chemistry chooses those things I will naturally </a:t>
            </a:r>
            <a:r>
              <a:rPr lang="en-US" dirty="0" err="1"/>
              <a:t>hyperfocus</a:t>
            </a:r>
            <a:r>
              <a:rPr lang="en-US" dirty="0"/>
              <a:t> on and those that I have to fight to focus on.</a:t>
            </a:r>
          </a:p>
          <a:p>
            <a:pPr lvl="1"/>
            <a:r>
              <a:rPr lang="en-US" dirty="0" err="1"/>
              <a:t>Hyperfocus</a:t>
            </a:r>
            <a:r>
              <a:rPr lang="en-US" dirty="0"/>
              <a:t> tasks are usually novel or complex problems.</a:t>
            </a:r>
          </a:p>
          <a:p>
            <a:pPr lvl="1"/>
            <a:r>
              <a:rPr lang="en-US" dirty="0"/>
              <a:t>Fight-to-focus tasks are the dull and repetitive ones.</a:t>
            </a:r>
          </a:p>
        </p:txBody>
      </p:sp>
    </p:spTree>
    <p:extLst>
      <p:ext uri="{BB962C8B-B14F-4D97-AF65-F5344CB8AC3E}">
        <p14:creationId xmlns:p14="http://schemas.microsoft.com/office/powerpoint/2010/main" val="253963695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8173-4640-4782-ADB9-8E66C253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Alone (with a Deadline)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EAAC2-DE2F-470E-8AB8-3AC8938E19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“Sweet” Spot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7B901-A802-4644-83C8-B7FD544A3BF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sz="2000" dirty="0"/>
              <a:t>One thing I learned in college was NOT to try to finish a complex project too early.</a:t>
            </a:r>
          </a:p>
          <a:p>
            <a:pPr lvl="1"/>
            <a:r>
              <a:rPr lang="en-US" sz="2000" dirty="0"/>
              <a:t>Some sections may not have been taught yet.</a:t>
            </a:r>
          </a:p>
          <a:p>
            <a:pPr lvl="1"/>
            <a:r>
              <a:rPr lang="en-US" sz="2000" dirty="0"/>
              <a:t>As early birds hit hard problems, the objective may be clarified.</a:t>
            </a:r>
          </a:p>
          <a:p>
            <a:pPr lvl="2"/>
            <a:r>
              <a:rPr lang="en-US" sz="2000" dirty="0"/>
              <a:t>If you push through and try to complete it too early, you’ll probably end up redoing a significant amount.</a:t>
            </a:r>
          </a:p>
          <a:p>
            <a:r>
              <a:rPr lang="en-US" sz="2000" dirty="0"/>
              <a:t>Start early to get a feel for what is needed, learn the basic skills as you go, do some early tests, but plan to do the final version near the end. </a:t>
            </a:r>
          </a:p>
          <a:p>
            <a:pPr lvl="1"/>
            <a:r>
              <a:rPr lang="en-US" sz="2000" dirty="0"/>
              <a:t>Of course, all this backfires if another major projects come up.   </a:t>
            </a:r>
          </a:p>
        </p:txBody>
      </p:sp>
    </p:spTree>
    <p:extLst>
      <p:ext uri="{BB962C8B-B14F-4D97-AF65-F5344CB8AC3E}">
        <p14:creationId xmlns:p14="http://schemas.microsoft.com/office/powerpoint/2010/main" val="8018398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8173-4640-4782-ADB9-8E66C253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Alone (with a Deadline)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EAAC2-DE2F-470E-8AB8-3AC8938E19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Sidenote: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7B901-A802-4644-83C8-B7FD544A3BF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/>
              <a:t>If you come to me with something that has a deadline in the distant future, I will get it done by the deadline, but don’t be surprised if I pull an all-nighter to do it just before the deadline.</a:t>
            </a:r>
          </a:p>
          <a:p>
            <a:pPr lvl="1"/>
            <a:r>
              <a:rPr lang="en-US" dirty="0"/>
              <a:t>(If possible, please tell me a reasonable expected time, rather than the final deadline that will stress you out.)</a:t>
            </a:r>
          </a:p>
        </p:txBody>
      </p:sp>
    </p:spTree>
    <p:extLst>
      <p:ext uri="{BB962C8B-B14F-4D97-AF65-F5344CB8AC3E}">
        <p14:creationId xmlns:p14="http://schemas.microsoft.com/office/powerpoint/2010/main" val="30068360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SIL Slides Master 2019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2834</TotalTime>
  <Words>1833</Words>
  <Application>Microsoft Office PowerPoint</Application>
  <PresentationFormat>On-screen Show (16:9)</PresentationFormat>
  <Paragraphs>263</Paragraphs>
  <Slides>78</Slides>
  <Notes>9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5" baseType="lpstr">
      <vt:lpstr>Source Sans Pro SemiBold</vt:lpstr>
      <vt:lpstr>Source Sans Pro</vt:lpstr>
      <vt:lpstr>Arial</vt:lpstr>
      <vt:lpstr>Source Sans Pro Light</vt:lpstr>
      <vt:lpstr>Wingdings</vt:lpstr>
      <vt:lpstr>Scratch3</vt:lpstr>
      <vt:lpstr>SIL Slides Master 2019</vt:lpstr>
      <vt:lpstr>Language Technology</vt:lpstr>
      <vt:lpstr>The Team: NGONO Louis Pascal and Matthew Lee</vt:lpstr>
      <vt:lpstr>A Guide to Working with Me (Matthew Lee)</vt:lpstr>
      <vt:lpstr>ADHD</vt:lpstr>
      <vt:lpstr>Differently-Abled</vt:lpstr>
      <vt:lpstr>Differently-Abled</vt:lpstr>
      <vt:lpstr>Motivation</vt:lpstr>
      <vt:lpstr>Motivation</vt:lpstr>
      <vt:lpstr>Positive and Negative Factors</vt:lpstr>
      <vt:lpstr>Positive and Negative Factors</vt:lpstr>
      <vt:lpstr>Positive and Negative Factors</vt:lpstr>
      <vt:lpstr>Time</vt:lpstr>
      <vt:lpstr>“Now” and “Not Now”</vt:lpstr>
      <vt:lpstr>Working with You on a Project</vt:lpstr>
      <vt:lpstr>Working with You</vt:lpstr>
      <vt:lpstr>Working Alone on a Project (with a Deadline)</vt:lpstr>
      <vt:lpstr>Working Alone on a Project (No Deadline)</vt:lpstr>
      <vt:lpstr>Conclusions</vt:lpstr>
      <vt:lpstr>Conclusions</vt:lpstr>
      <vt:lpstr>Conclusions</vt:lpstr>
      <vt:lpstr>What can LangTech do?</vt:lpstr>
      <vt:lpstr>Computers by Frank Herbert</vt:lpstr>
      <vt:lpstr>PowerPoint Presentation</vt:lpstr>
      <vt:lpstr>PowerPoint Presentation</vt:lpstr>
      <vt:lpstr>Foundational Technologies</vt:lpstr>
      <vt:lpstr>Keyboards (Overview)</vt:lpstr>
      <vt:lpstr>Keyman</vt:lpstr>
      <vt:lpstr>Keyman</vt:lpstr>
      <vt:lpstr>Predictive Text</vt:lpstr>
      <vt:lpstr>Unicode Conversion (Overview)</vt:lpstr>
      <vt:lpstr>Translation</vt:lpstr>
      <vt:lpstr>Translation Tools (Overview)</vt:lpstr>
      <vt:lpstr>Paratext 9.1</vt:lpstr>
      <vt:lpstr>Paratext Enhanced Resources</vt:lpstr>
      <vt:lpstr>Paratext Project Plans</vt:lpstr>
      <vt:lpstr>Paratext Lite</vt:lpstr>
      <vt:lpstr>The Bible Translator’s Assistant</vt:lpstr>
      <vt:lpstr>ScriptureForge</vt:lpstr>
      <vt:lpstr>TranslationCore: Translation Checking Questions</vt:lpstr>
      <vt:lpstr>Translation Resources (Overview)</vt:lpstr>
      <vt:lpstr>Translator’s Workplace Logos</vt:lpstr>
      <vt:lpstr>Working with Oral Scripture (Overview)</vt:lpstr>
      <vt:lpstr>Transcriber (SIL)</vt:lpstr>
      <vt:lpstr>Scripture Publishing (Overview)</vt:lpstr>
      <vt:lpstr>PTXPrint</vt:lpstr>
      <vt:lpstr>Scripture App Builder</vt:lpstr>
      <vt:lpstr>Free Bible Images</vt:lpstr>
      <vt:lpstr>Lessons from Luke</vt:lpstr>
      <vt:lpstr>Publishing</vt:lpstr>
      <vt:lpstr>XLingPaper</vt:lpstr>
      <vt:lpstr>Antidote</vt:lpstr>
      <vt:lpstr>Literacy</vt:lpstr>
      <vt:lpstr>Primers (Overview)</vt:lpstr>
      <vt:lpstr>PrimerPrep</vt:lpstr>
      <vt:lpstr>Shellbooks (Overview)</vt:lpstr>
      <vt:lpstr>Bloom</vt:lpstr>
      <vt:lpstr>Bloom Reader</vt:lpstr>
      <vt:lpstr>AlphaChart</vt:lpstr>
      <vt:lpstr>Linguistics</vt:lpstr>
      <vt:lpstr>Word Collection (Overview)</vt:lpstr>
      <vt:lpstr>Lexicon Development (Overview)</vt:lpstr>
      <vt:lpstr>LanguageForge</vt:lpstr>
      <vt:lpstr>Lexical Publishing (Overview)</vt:lpstr>
      <vt:lpstr>Webonary</vt:lpstr>
      <vt:lpstr>Phonological Analysis (Overview)</vt:lpstr>
      <vt:lpstr>Speech Analyzer</vt:lpstr>
      <vt:lpstr>Phonology Assistant</vt:lpstr>
      <vt:lpstr>Survey</vt:lpstr>
      <vt:lpstr>WordSurv</vt:lpstr>
      <vt:lpstr>Cog</vt:lpstr>
      <vt:lpstr>Language Documentation</vt:lpstr>
      <vt:lpstr>SayMore</vt:lpstr>
      <vt:lpstr>Prestige</vt:lpstr>
      <vt:lpstr>Prestige</vt:lpstr>
      <vt:lpstr>Questions?</vt:lpstr>
      <vt:lpstr>Motivation</vt:lpstr>
      <vt:lpstr>Working Alone (with a Deadline)</vt:lpstr>
      <vt:lpstr>Working Alone (with a Deadline)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 Slides Master 2019</dc:title>
  <cp:lastModifiedBy>Matthew</cp:lastModifiedBy>
  <cp:revision>75</cp:revision>
  <dcterms:modified xsi:type="dcterms:W3CDTF">2021-04-06T09:53:50Z</dcterms:modified>
</cp:coreProperties>
</file>